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42.jpg" ContentType="image/jp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75"/>
  </p:notesMasterIdLst>
  <p:handoutMasterIdLst>
    <p:handoutMasterId r:id="rId76"/>
  </p:handoutMasterIdLst>
  <p:sldIdLst>
    <p:sldId id="300" r:id="rId2"/>
    <p:sldId id="290" r:id="rId3"/>
    <p:sldId id="299" r:id="rId4"/>
    <p:sldId id="297" r:id="rId5"/>
    <p:sldId id="298" r:id="rId6"/>
    <p:sldId id="292" r:id="rId7"/>
    <p:sldId id="295" r:id="rId8"/>
    <p:sldId id="301" r:id="rId9"/>
    <p:sldId id="302" r:id="rId10"/>
    <p:sldId id="304" r:id="rId11"/>
    <p:sldId id="305" r:id="rId12"/>
    <p:sldId id="306" r:id="rId13"/>
    <p:sldId id="307" r:id="rId14"/>
    <p:sldId id="308" r:id="rId15"/>
    <p:sldId id="309" r:id="rId16"/>
    <p:sldId id="311" r:id="rId17"/>
    <p:sldId id="312" r:id="rId18"/>
    <p:sldId id="313" r:id="rId19"/>
    <p:sldId id="315" r:id="rId20"/>
    <p:sldId id="316" r:id="rId21"/>
    <p:sldId id="291" r:id="rId22"/>
    <p:sldId id="317" r:id="rId23"/>
    <p:sldId id="318" r:id="rId24"/>
    <p:sldId id="319" r:id="rId25"/>
    <p:sldId id="310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63" r:id="rId36"/>
    <p:sldId id="364" r:id="rId37"/>
    <p:sldId id="365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56" r:id="rId54"/>
    <p:sldId id="357" r:id="rId55"/>
    <p:sldId id="358" r:id="rId56"/>
    <p:sldId id="359" r:id="rId57"/>
    <p:sldId id="360" r:id="rId58"/>
    <p:sldId id="361" r:id="rId59"/>
    <p:sldId id="344" r:id="rId60"/>
    <p:sldId id="348" r:id="rId61"/>
    <p:sldId id="349" r:id="rId62"/>
    <p:sldId id="345" r:id="rId63"/>
    <p:sldId id="346" r:id="rId64"/>
    <p:sldId id="366" r:id="rId65"/>
    <p:sldId id="347" r:id="rId66"/>
    <p:sldId id="350" r:id="rId67"/>
    <p:sldId id="351" r:id="rId68"/>
    <p:sldId id="362" r:id="rId69"/>
    <p:sldId id="355" r:id="rId70"/>
    <p:sldId id="303" r:id="rId71"/>
    <p:sldId id="367" r:id="rId72"/>
    <p:sldId id="353" r:id="rId73"/>
    <p:sldId id="354" r:id="rId7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44B1353-868A-478D-B00D-53D06B044149}">
          <p14:sldIdLst>
            <p14:sldId id="300"/>
            <p14:sldId id="290"/>
            <p14:sldId id="299"/>
            <p14:sldId id="297"/>
            <p14:sldId id="298"/>
            <p14:sldId id="292"/>
            <p14:sldId id="295"/>
            <p14:sldId id="301"/>
            <p14:sldId id="302"/>
            <p14:sldId id="304"/>
            <p14:sldId id="305"/>
            <p14:sldId id="306"/>
            <p14:sldId id="307"/>
            <p14:sldId id="308"/>
            <p14:sldId id="309"/>
            <p14:sldId id="311"/>
            <p14:sldId id="312"/>
            <p14:sldId id="313"/>
            <p14:sldId id="315"/>
            <p14:sldId id="316"/>
            <p14:sldId id="291"/>
            <p14:sldId id="317"/>
            <p14:sldId id="318"/>
            <p14:sldId id="319"/>
            <p14:sldId id="310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63"/>
            <p14:sldId id="364"/>
            <p14:sldId id="365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56"/>
            <p14:sldId id="357"/>
            <p14:sldId id="358"/>
            <p14:sldId id="359"/>
            <p14:sldId id="360"/>
            <p14:sldId id="361"/>
            <p14:sldId id="344"/>
            <p14:sldId id="348"/>
            <p14:sldId id="349"/>
            <p14:sldId id="345"/>
            <p14:sldId id="346"/>
            <p14:sldId id="366"/>
            <p14:sldId id="347"/>
            <p14:sldId id="350"/>
            <p14:sldId id="351"/>
            <p14:sldId id="362"/>
            <p14:sldId id="355"/>
            <p14:sldId id="303"/>
            <p14:sldId id="367"/>
            <p14:sldId id="353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602"/>
    <a:srgbClr val="008FC3"/>
    <a:srgbClr val="61C6E9"/>
    <a:srgbClr val="1D1D1A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62" autoAdjust="0"/>
    <p:restoredTop sz="89116" autoAdjust="0"/>
  </p:normalViewPr>
  <p:slideViewPr>
    <p:cSldViewPr>
      <p:cViewPr>
        <p:scale>
          <a:sx n="75" d="100"/>
          <a:sy n="75" d="100"/>
        </p:scale>
        <p:origin x="221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892EB-3AAA-41C3-8755-F69FF8778CA7}" type="datetimeFigureOut">
              <a:rPr lang="en-GB" smtClean="0"/>
              <a:t>12/06/2019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4E812-2653-4376-B352-381BC6E44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43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408EB-F3E7-4823-888A-CF9ABBD2F488}" type="datetimeFigureOut">
              <a:rPr lang="en-GB" smtClean="0"/>
              <a:t>12/06/2019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B0047-EF07-4BDF-885B-0158C9B5A58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9540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39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781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654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654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9267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56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297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3337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217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901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636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14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441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02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654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836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8840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1351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3166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396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53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609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461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4251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765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6547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5082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3718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302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4984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7290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9495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0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8724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4704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355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0681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5665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5852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4925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4024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669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5432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8895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3297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6615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6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187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1551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194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0047-EF07-4BDF-885B-0158C9B5A58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9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980728"/>
            <a:ext cx="9144000" cy="54726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442"/>
              </a:spcAft>
              <a:buClr>
                <a:schemeClr val="accent1"/>
              </a:buClr>
            </a:pPr>
            <a:endParaRPr lang="en-US" sz="1100" b="1" dirty="0" err="1">
              <a:solidFill>
                <a:schemeClr val="accent1"/>
              </a:solidFill>
              <a:latin typeface="FS Albert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5301208"/>
            <a:ext cx="7772400" cy="59349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725" tIns="42862" rIns="85725" bIns="42862" numCol="1" anchor="t" anchorCtr="0" compatLnSpc="1">
            <a:prstTxWarp prst="textNoShape">
              <a:avLst/>
            </a:prstTxWarp>
          </a:bodyPr>
          <a:lstStyle>
            <a:lvl1pPr algn="l" defTabSz="7889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63538" algn="l"/>
              </a:tabLst>
              <a:defRPr lang="en-GB" sz="2800" b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[Click to edit Master title style]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9710" y="5848520"/>
            <a:ext cx="7782646" cy="460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725" tIns="42862" rIns="85725" bIns="42862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>
              <a:buNone/>
              <a:defRPr lang="en-GB" sz="2400" b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fontAlgn="base" latinLnBrk="0" hangingPunct="1">
              <a:lnSpc>
                <a:spcPct val="110000"/>
              </a:lnSpc>
              <a:spcBef>
                <a:spcPts val="1440"/>
              </a:spcBef>
              <a:spcAft>
                <a:spcPts val="432"/>
              </a:spcAft>
              <a:buClr>
                <a:schemeClr val="accent2"/>
              </a:buClr>
              <a:buSzPct val="90000"/>
              <a:buFont typeface="Wingdings 3" pitchFamily="18" charset="2"/>
              <a:buNone/>
              <a:tabLst/>
            </a:pPr>
            <a:r>
              <a:rPr lang="en-GB" dirty="0"/>
              <a:t>[Click to edit Master subtitle style]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31167" y="6597352"/>
            <a:ext cx="944489" cy="215444"/>
          </a:xfrm>
          <a:noFill/>
        </p:spPr>
        <p:txBody>
          <a:bodyPr wrap="none"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en-GB" sz="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[Click to add date]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596336" y="548680"/>
            <a:ext cx="1093569" cy="215444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None/>
            </a:pPr>
            <a:r>
              <a:rPr lang="en-GB" sz="8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Private &amp; confidential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0" y="1052512"/>
            <a:ext cx="9144000" cy="40326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6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1"/>
          <p:cNvSpPr>
            <a:spLocks noGrp="1"/>
          </p:cNvSpPr>
          <p:nvPr>
            <p:ph idx="1"/>
          </p:nvPr>
        </p:nvSpPr>
        <p:spPr>
          <a:xfrm>
            <a:off x="539552" y="1340768"/>
            <a:ext cx="4248472" cy="4825082"/>
          </a:xfrm>
        </p:spPr>
        <p:txBody>
          <a:bodyPr/>
          <a:lstStyle>
            <a:lvl1pPr marL="0" indent="0">
              <a:buFont typeface="Arial" charset="0"/>
              <a:buNone/>
              <a:defRPr sz="1600">
                <a:latin typeface="Calibri"/>
                <a:cs typeface="Calibri"/>
              </a:defRPr>
            </a:lvl1pPr>
            <a:lvl2pPr marL="171450" indent="-171450">
              <a:buFont typeface="Arial" charset="0"/>
              <a:buChar char="•"/>
              <a:defRPr sz="1200">
                <a:latin typeface="Calibri"/>
                <a:cs typeface="Calibri"/>
              </a:defRPr>
            </a:lvl2pPr>
            <a:lvl3pPr marL="174625" indent="-174625"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>
              <a:defRPr sz="1200">
                <a:latin typeface="Calibri"/>
                <a:cs typeface="Calibri"/>
              </a:defRPr>
            </a:lvl4pPr>
            <a:lvl5pPr marL="425400">
              <a:defRPr sz="1200">
                <a:latin typeface="Calibri"/>
                <a:cs typeface="Calibri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968552" y="1052736"/>
            <a:ext cx="4175448" cy="51131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9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1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4897090"/>
          </a:xfrm>
        </p:spPr>
        <p:txBody>
          <a:bodyPr/>
          <a:lstStyle>
            <a:lvl1pPr>
              <a:defRPr sz="1600">
                <a:latin typeface="Calibri"/>
                <a:cs typeface="Calibri"/>
              </a:defRPr>
            </a:lvl1pPr>
            <a:lvl2pPr>
              <a:defRPr sz="1200">
                <a:latin typeface="Calibri"/>
                <a:cs typeface="Calibri"/>
              </a:defRPr>
            </a:lvl2pPr>
            <a:lvl3pPr marL="174625" indent="-174625"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>
              <a:defRPr sz="1200">
                <a:latin typeface="Calibri"/>
                <a:cs typeface="Calibri"/>
              </a:defRPr>
            </a:lvl4pPr>
            <a:lvl5pPr>
              <a:defRPr sz="1200">
                <a:latin typeface="Calibri"/>
                <a:cs typeface="Calibri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44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5760640" cy="344488"/>
          </a:xfrm>
        </p:spPr>
        <p:txBody>
          <a:bodyPr/>
          <a:lstStyle>
            <a:lvl1pPr algn="r">
              <a:defRPr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90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1"/>
          <p:cNvSpPr>
            <a:spLocks noGrp="1"/>
          </p:cNvSpPr>
          <p:nvPr>
            <p:ph sz="half" idx="1"/>
          </p:nvPr>
        </p:nvSpPr>
        <p:spPr>
          <a:xfrm>
            <a:off x="539550" y="1340768"/>
            <a:ext cx="3709477" cy="4832226"/>
          </a:xfrm>
          <a:noFill/>
          <a:ln w="9525">
            <a:noFill/>
            <a:miter lim="800000"/>
            <a:headEnd/>
            <a:tailEnd/>
          </a:ln>
        </p:spPr>
        <p:txBody>
          <a:bodyPr rIns="85725" bIns="42862"/>
          <a:lstStyle>
            <a:lvl1pPr algn="l" defTabSz="78898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42"/>
              </a:spcAft>
              <a:buClr>
                <a:schemeClr val="accent1"/>
              </a:buClr>
              <a:defRPr lang="en-GB" sz="1100" b="1" kern="1200" baseline="0" dirty="0" smtClean="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marL="0" indent="0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buNone/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buSzPct val="85000"/>
              <a:buFont typeface="Wingdings" pitchFamily="2" charset="2"/>
              <a:buChar char="t"/>
              <a:defRPr lang="en-US" sz="10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buFont typeface="FS Albert" pitchFamily="50" charset="0"/>
              <a:buChar char="–"/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buSzPct val="85000"/>
              <a:buFont typeface="Wingdings" pitchFamily="2" charset="2"/>
              <a:buChar char="t"/>
              <a:defRPr lang="en-GB" sz="900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138" indent="-185738">
              <a:buClr>
                <a:schemeClr val="accent1"/>
              </a:buClr>
              <a:buFont typeface="FS Albert" pitchFamily="50" charset="0"/>
              <a:buChar char="–"/>
              <a:tabLst/>
              <a:defRPr sz="900"/>
            </a:lvl6pPr>
            <a:lvl7pPr marL="892175" indent="-173038">
              <a:buClr>
                <a:schemeClr val="accent1"/>
              </a:buClr>
              <a:buSzPct val="85000"/>
              <a:buFont typeface="Wingdings" pitchFamily="2" charset="2"/>
              <a:buChar char="t"/>
              <a:defRPr sz="900" baseline="0"/>
            </a:lvl7pPr>
            <a:lvl8pPr marL="1077913" indent="-185738">
              <a:buClr>
                <a:schemeClr val="accent1"/>
              </a:buClr>
              <a:buFont typeface="FS Albert" pitchFamily="50" charset="0"/>
              <a:buChar char="–"/>
              <a:defRPr sz="900"/>
            </a:lvl8pPr>
            <a:lvl9pPr marL="1252538" indent="-174625">
              <a:buClr>
                <a:schemeClr val="accent1"/>
              </a:buClr>
              <a:buSzPct val="85000"/>
              <a:buFont typeface="Wingdings" pitchFamily="2" charset="2"/>
              <a:buChar char="t"/>
              <a:defRPr sz="900"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2"/>
          <p:cNvSpPr>
            <a:spLocks noGrp="1"/>
          </p:cNvSpPr>
          <p:nvPr>
            <p:ph sz="half" idx="2"/>
          </p:nvPr>
        </p:nvSpPr>
        <p:spPr>
          <a:xfrm>
            <a:off x="4889263" y="1340768"/>
            <a:ext cx="3715185" cy="4832226"/>
          </a:xfrm>
          <a:noFill/>
          <a:ln w="9525">
            <a:noFill/>
            <a:miter lim="800000"/>
            <a:headEnd/>
            <a:tailEnd/>
          </a:ln>
        </p:spPr>
        <p:txBody>
          <a:bodyPr rIns="85725" bIns="42862"/>
          <a:lstStyle>
            <a:lvl1pPr algn="l" defTabSz="78898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42"/>
              </a:spcAft>
              <a:buClr>
                <a:schemeClr val="accent1"/>
              </a:buClr>
              <a:defRPr lang="en-GB" sz="1100" kern="1200" baseline="0" dirty="0" smtClean="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US" sz="10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algn="l" rtl="0" eaLnBrk="1" latinLnBrk="0" hangingPunct="1">
              <a:buClr>
                <a:schemeClr val="accent1"/>
              </a:buClr>
              <a:defRPr lang="en-GB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rtl="0" eaLnBrk="1" latinLnBrk="0" hangingPunct="1"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rtl="0" eaLnBrk="1" latinLnBrk="0" hangingPunct="1">
              <a:buClr>
                <a:schemeClr val="accent1"/>
              </a:buClr>
              <a:defRPr lang="en-GB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rtl="0" eaLnBrk="1" latinLnBrk="0" hangingPunct="1"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340768"/>
            <a:ext cx="0" cy="483222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64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3"/>
          <p:cNvSpPr>
            <a:spLocks noGrp="1"/>
          </p:cNvSpPr>
          <p:nvPr>
            <p:ph sz="quarter" idx="15"/>
          </p:nvPr>
        </p:nvSpPr>
        <p:spPr>
          <a:xfrm>
            <a:off x="549132" y="3861048"/>
            <a:ext cx="3940274" cy="2285191"/>
          </a:xfrm>
          <a:noFill/>
          <a:ln w="9525">
            <a:noFill/>
            <a:miter lim="800000"/>
            <a:headEnd/>
            <a:tailEnd/>
          </a:ln>
        </p:spPr>
        <p:txBody>
          <a:bodyPr lIns="90000" rIns="85725" bIns="42862"/>
          <a:lstStyle>
            <a:lvl1pPr algn="l" defTabSz="78898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defRPr lang="en-GB" sz="1100" b="1" kern="1200" baseline="0" dirty="0" smtClean="0">
                <a:solidFill>
                  <a:schemeClr val="accent1"/>
                </a:solidFill>
                <a:latin typeface="FS Albert" pitchFamily="50" charset="0"/>
                <a:ea typeface="+mn-ea"/>
                <a:cs typeface="+mn-cs"/>
              </a:defRPr>
            </a:lvl1pPr>
            <a:lvl2pPr marL="179388" indent="-179388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FS Albert" pitchFamily="50" charset="0"/>
                <a:ea typeface="+mn-ea"/>
                <a:cs typeface="+mn-cs"/>
              </a:defRPr>
            </a:lvl2pPr>
            <a:lvl3pPr marL="174625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US" sz="1000" kern="1200" dirty="0" smtClean="0">
                <a:solidFill>
                  <a:schemeClr val="tx1"/>
                </a:solidFill>
                <a:latin typeface="FS Albert" pitchFamily="50" charset="0"/>
                <a:ea typeface="+mn-ea"/>
                <a:cs typeface="+mn-cs"/>
              </a:defRPr>
            </a:lvl3pPr>
            <a:lvl4pPr marL="358775" indent="-184150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FS Albert" pitchFamily="50" charset="0"/>
                <a:ea typeface="+mn-ea"/>
                <a:cs typeface="+mn-cs"/>
              </a:defRPr>
            </a:lvl4pPr>
            <a:lvl5pPr marL="533400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FS Albert" pitchFamily="50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1"/>
          <p:cNvSpPr>
            <a:spLocks noGrp="1"/>
          </p:cNvSpPr>
          <p:nvPr>
            <p:ph sz="half" idx="2"/>
          </p:nvPr>
        </p:nvSpPr>
        <p:spPr>
          <a:xfrm>
            <a:off x="549132" y="1340057"/>
            <a:ext cx="3940274" cy="2290735"/>
          </a:xfrm>
          <a:noFill/>
          <a:ln w="9525">
            <a:noFill/>
            <a:miter lim="800000"/>
            <a:headEnd/>
            <a:tailEnd/>
          </a:ln>
        </p:spPr>
        <p:txBody>
          <a:bodyPr lIns="90000" rIns="85725" bIns="42862"/>
          <a:lstStyle>
            <a:lvl1pPr algn="l" defTabSz="78898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42"/>
              </a:spcAft>
              <a:buClr>
                <a:schemeClr val="accent1"/>
              </a:buClr>
              <a:defRPr lang="en-GB" sz="1100" b="1" kern="1200" baseline="0" dirty="0" smtClean="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marL="188913" indent="-188913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US" sz="10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2"/>
          <p:cNvSpPr>
            <a:spLocks noGrp="1"/>
          </p:cNvSpPr>
          <p:nvPr>
            <p:ph sz="quarter" idx="4"/>
          </p:nvPr>
        </p:nvSpPr>
        <p:spPr>
          <a:xfrm>
            <a:off x="4665407" y="1340057"/>
            <a:ext cx="3939041" cy="2290735"/>
          </a:xfrm>
          <a:noFill/>
          <a:ln w="9525">
            <a:noFill/>
            <a:miter lim="800000"/>
            <a:headEnd/>
            <a:tailEnd/>
          </a:ln>
        </p:spPr>
        <p:txBody>
          <a:bodyPr lIns="90000" rIns="85725" bIns="42862"/>
          <a:lstStyle>
            <a:lvl1pPr algn="l" defTabSz="78898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42"/>
              </a:spcAft>
              <a:buClr>
                <a:schemeClr val="accent1"/>
              </a:buClr>
              <a:defRPr lang="en-GB" sz="1100" b="1" kern="1200" baseline="0" dirty="0" smtClean="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marL="179388" indent="-179388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tabLst/>
              <a:defRPr lang="en-US" sz="10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4"/>
          <p:cNvSpPr>
            <a:spLocks noGrp="1"/>
          </p:cNvSpPr>
          <p:nvPr>
            <p:ph sz="quarter" idx="17"/>
          </p:nvPr>
        </p:nvSpPr>
        <p:spPr>
          <a:xfrm>
            <a:off x="4665407" y="3861047"/>
            <a:ext cx="3939041" cy="2285191"/>
          </a:xfrm>
          <a:noFill/>
          <a:ln w="9525">
            <a:noFill/>
            <a:miter lim="800000"/>
            <a:headEnd/>
            <a:tailEnd/>
          </a:ln>
        </p:spPr>
        <p:txBody>
          <a:bodyPr lIns="90000" rIns="85725" bIns="42862"/>
          <a:lstStyle>
            <a:lvl1pPr algn="l" defTabSz="788988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42"/>
              </a:spcAft>
              <a:buClr>
                <a:schemeClr val="accent1"/>
              </a:buClr>
              <a:defRPr lang="en-GB" sz="1100" b="1" kern="1200" baseline="0" dirty="0" smtClean="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marL="179388" indent="-179388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US" sz="10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defRPr lang="en-GB" sz="900" kern="1200" baseline="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4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9"/>
          <a:stretch/>
        </p:blipFill>
        <p:spPr>
          <a:xfrm>
            <a:off x="0" y="858920"/>
            <a:ext cx="9144000" cy="5548122"/>
          </a:xfrm>
          <a:prstGeom prst="rect">
            <a:avLst/>
          </a:prstGeom>
        </p:spPr>
      </p:pic>
      <p:sp>
        <p:nvSpPr>
          <p:cNvPr id="12290" name="Title"/>
          <p:cNvSpPr>
            <a:spLocks noGrp="1"/>
          </p:cNvSpPr>
          <p:nvPr>
            <p:ph type="title"/>
          </p:nvPr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1"/>
          <p:cNvSpPr>
            <a:spLocks noGrp="1"/>
          </p:cNvSpPr>
          <p:nvPr>
            <p:ph type="body" idx="1"/>
          </p:nvPr>
        </p:nvSpPr>
        <p:spPr>
          <a:xfrm>
            <a:off x="35496" y="5013176"/>
            <a:ext cx="8064897" cy="482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l" defTabSz="788988" rtl="0" eaLnBrk="1" fontAlgn="base" hangingPunct="1">
              <a:spcBef>
                <a:spcPts val="600"/>
              </a:spcBef>
              <a:spcAft>
                <a:spcPts val="438"/>
              </a:spcAft>
              <a:buClr>
                <a:schemeClr val="accent1"/>
              </a:buClr>
              <a:buSzPct val="85000"/>
              <a:buFont typeface="Wingdings" pitchFamily="2" charset="2"/>
            </a:pPr>
            <a:r>
              <a:rPr lang="en-GB" dirty="0"/>
              <a:t>Click to add text</a:t>
            </a:r>
          </a:p>
          <a:p>
            <a:pPr lvl="1"/>
            <a:r>
              <a:rPr lang="en-GB" dirty="0"/>
              <a:t>Use Increase List Level button to add bullets</a:t>
            </a:r>
          </a:p>
          <a:p>
            <a:pPr marL="174625" lvl="2" indent="-174625" algn="l" defTabSz="78898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FS Albert" pitchFamily="2" charset="0"/>
              <a:buChar char="•"/>
            </a:pPr>
            <a:r>
              <a:rPr lang="en-GB" dirty="0"/>
              <a:t>Level 1</a:t>
            </a:r>
          </a:p>
          <a:p>
            <a:pPr lvl="3"/>
            <a:r>
              <a:rPr lang="en-GB" dirty="0"/>
              <a:t>bullet  2</a:t>
            </a:r>
          </a:p>
          <a:p>
            <a:pPr lvl="4"/>
            <a:r>
              <a:rPr lang="en-GB" dirty="0"/>
              <a:t>bullet  3</a:t>
            </a:r>
          </a:p>
          <a:p>
            <a:pPr lvl="5"/>
            <a:r>
              <a:rPr lang="en-GB" dirty="0"/>
              <a:t>bullet  4</a:t>
            </a:r>
          </a:p>
          <a:p>
            <a:pPr lvl="6"/>
            <a:r>
              <a:rPr lang="en-GB" dirty="0"/>
              <a:t>bullet  5</a:t>
            </a:r>
          </a:p>
          <a:p>
            <a:pPr lvl="7"/>
            <a:r>
              <a:rPr lang="en-GB" dirty="0"/>
              <a:t>bullet  6</a:t>
            </a:r>
          </a:p>
          <a:p>
            <a:pPr lvl="8"/>
            <a:r>
              <a:rPr lang="en-GB" dirty="0"/>
              <a:t>bullet  7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79512" y="6453336"/>
            <a:ext cx="1080120" cy="2402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marL="0" indent="0" algn="ctr" defTabSz="788988" rtl="0" eaLnBrk="0" fontAlgn="base" latinLnBrk="0" hangingPunct="0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 lang="en-GB" sz="700" kern="1200" baseline="0" dirty="0" smtClean="0">
                <a:solidFill>
                  <a:schemeClr val="accent2"/>
                </a:solidFill>
                <a:latin typeface="FS Albert" pitchFamily="50" charset="0"/>
                <a:ea typeface="+mn-ea"/>
                <a:cs typeface="+mn-cs"/>
              </a:defRPr>
            </a:lvl1pPr>
            <a:lvl2pPr marL="174625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buSzPct val="85000"/>
              <a:buFont typeface="Wingdings" pitchFamily="2" charset="2"/>
              <a:buChar char="t"/>
              <a:defRPr lang="en-GB" sz="1000" kern="1200" baseline="0" dirty="0" smtClean="0">
                <a:solidFill>
                  <a:schemeClr val="tx1"/>
                </a:solidFill>
                <a:latin typeface="FS Albert" pitchFamily="50" charset="0"/>
                <a:ea typeface="+mn-ea"/>
                <a:cs typeface="+mn-cs"/>
              </a:defRPr>
            </a:lvl2pPr>
            <a:lvl3pPr marL="358775" indent="-184150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buSzPct val="100000"/>
              <a:buFont typeface="FS Albert" pitchFamily="50" charset="0"/>
              <a:buChar char="–"/>
              <a:defRPr lang="en-GB" sz="1000" kern="1200" baseline="0" dirty="0" smtClean="0">
                <a:solidFill>
                  <a:schemeClr val="tx1"/>
                </a:solidFill>
                <a:latin typeface="FS Albert" pitchFamily="50" charset="0"/>
                <a:ea typeface="+mn-ea"/>
                <a:cs typeface="+mn-cs"/>
              </a:defRPr>
            </a:lvl3pPr>
            <a:lvl4pPr marL="533400" indent="-174625" algn="l" defTabSz="78898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242"/>
              </a:spcAft>
              <a:buClr>
                <a:schemeClr val="accent1"/>
              </a:buClr>
              <a:buSzPct val="85000"/>
              <a:buFont typeface="Wingdings" pitchFamily="2" charset="2"/>
              <a:buChar char="t"/>
              <a:tabLst/>
              <a:defRPr lang="en-GB" sz="1000" kern="1200" baseline="0" dirty="0">
                <a:solidFill>
                  <a:schemeClr val="tx1"/>
                </a:solidFill>
                <a:latin typeface="FS Albert" pitchFamily="50" charset="0"/>
                <a:ea typeface="+mn-ea"/>
                <a:cs typeface="+mn-cs"/>
              </a:defRPr>
            </a:lvl4pPr>
            <a:lvl5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398CF"/>
              </a:buClr>
              <a:defRPr/>
            </a:pPr>
            <a:r>
              <a:rPr dirty="0">
                <a:solidFill>
                  <a:srgbClr val="FFFFFF"/>
                </a:solidFill>
              </a:rPr>
              <a:t>Page </a:t>
            </a:r>
            <a:fld id="{37747D34-EF01-406F-BF53-497C0DE224F4}" type="slidenum">
              <a:rPr>
                <a:solidFill>
                  <a:srgbClr val="FFFFFF"/>
                </a:solidFill>
              </a:rPr>
              <a:pPr>
                <a:buClr>
                  <a:srgbClr val="4398CF"/>
                </a:buClr>
                <a:defRPr/>
              </a:pPr>
              <a:t>‹#›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rgbClr val="008FC3"/>
          </a:solidFill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442"/>
              </a:spcAft>
              <a:buClr>
                <a:schemeClr val="accent1"/>
              </a:buClr>
            </a:pPr>
            <a:endParaRPr lang="en-US" sz="1100" b="1" dirty="0" err="1">
              <a:solidFill>
                <a:schemeClr val="accent1"/>
              </a:solidFill>
              <a:latin typeface="FS Albert" pitchFamily="50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59427" y="6525344"/>
            <a:ext cx="8389037" cy="25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2859" rIns="85719" bIns="42859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sz="11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SegenSolar (Pty)</a:t>
            </a:r>
            <a:r>
              <a:rPr lang="de-DE" sz="1100" b="0" i="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| </a:t>
            </a:r>
            <a:r>
              <a:rPr lang="de-DE" sz="1100" b="0" i="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info@segensolar.co.za | </a:t>
            </a:r>
            <a:r>
              <a:rPr lang="de-DE" sz="11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www.segensolar.co.za</a:t>
            </a:r>
            <a:r>
              <a:rPr lang="de-DE" sz="11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| +27 (0) 87 802 0663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60648"/>
            <a:ext cx="1390154" cy="5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2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6" r:id="rId2"/>
    <p:sldLayoutId id="2147483682" r:id="rId3"/>
    <p:sldLayoutId id="2147483683" r:id="rId4"/>
    <p:sldLayoutId id="2147483684" r:id="rId5"/>
    <p:sldLayoutId id="2147483685" r:id="rId6"/>
  </p:sldLayoutIdLst>
  <p:hf sldNum="0" hdr="0"/>
  <p:txStyles>
    <p:titleStyle>
      <a:lvl1pPr algn="r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lang="en-GB" sz="2000" kern="1200">
          <a:solidFill>
            <a:schemeClr val="tx1"/>
          </a:solidFill>
          <a:latin typeface="FS Albert" pitchFamily="50" charset="0"/>
          <a:ea typeface="+mj-ea"/>
          <a:cs typeface="+mj-cs"/>
        </a:defRPr>
      </a:lvl1pPr>
      <a:lvl2pPr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2pPr>
      <a:lvl3pPr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3pPr>
      <a:lvl4pPr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4pPr>
      <a:lvl5pPr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5pPr>
      <a:lvl6pPr marL="457200"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6pPr>
      <a:lvl7pPr marL="914400"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7pPr>
      <a:lvl8pPr marL="1371600"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8pPr>
      <a:lvl9pPr marL="1828800" algn="l" defTabSz="788988" rtl="0" fontAlgn="base">
        <a:lnSpc>
          <a:spcPct val="90000"/>
        </a:lnSpc>
        <a:spcBef>
          <a:spcPct val="0"/>
        </a:spcBef>
        <a:spcAft>
          <a:spcPct val="0"/>
        </a:spcAft>
        <a:tabLst>
          <a:tab pos="363538" algn="l"/>
        </a:tabLst>
        <a:defRPr sz="2000">
          <a:solidFill>
            <a:schemeClr val="accent1"/>
          </a:solidFill>
          <a:latin typeface="FS Albert" pitchFamily="50" charset="0"/>
        </a:defRPr>
      </a:lvl9pPr>
    </p:titleStyle>
    <p:bodyStyle>
      <a:lvl1pPr algn="l" defTabSz="788988" rtl="0" fontAlgn="base">
        <a:spcBef>
          <a:spcPts val="600"/>
        </a:spcBef>
        <a:spcAft>
          <a:spcPts val="438"/>
        </a:spcAft>
        <a:buClr>
          <a:schemeClr val="accent1"/>
        </a:buClr>
        <a:buSzPct val="85000"/>
        <a:buFont typeface="Wingdings 3" pitchFamily="18" charset="2"/>
        <a:defRPr lang="en-GB" sz="1600" b="1" kern="1200" dirty="0" smtClean="0">
          <a:solidFill>
            <a:schemeClr val="accent1"/>
          </a:solidFill>
          <a:latin typeface="FS Albert" pitchFamily="50" charset="0"/>
          <a:ea typeface="+mn-ea"/>
          <a:cs typeface="+mn-cs"/>
        </a:defRPr>
      </a:lvl1pPr>
      <a:lvl2pPr algn="l" defTabSz="788988" rtl="0" fontAlgn="base">
        <a:lnSpc>
          <a:spcPct val="110000"/>
        </a:lnSpc>
        <a:spcBef>
          <a:spcPct val="0"/>
        </a:spcBef>
        <a:spcAft>
          <a:spcPts val="238"/>
        </a:spcAft>
        <a:buClr>
          <a:schemeClr val="accent1"/>
        </a:buClr>
        <a:buSzPct val="85000"/>
        <a:buFont typeface="Wingdings 3" pitchFamily="18" charset="2"/>
        <a:defRPr lang="en-GB" sz="1200" kern="1200" dirty="0">
          <a:solidFill>
            <a:schemeClr val="tx1"/>
          </a:solidFill>
          <a:latin typeface="FS Albert" pitchFamily="50" charset="0"/>
          <a:ea typeface="+mn-ea"/>
          <a:cs typeface="+mn-cs"/>
        </a:defRPr>
      </a:lvl2pPr>
      <a:lvl3pPr marL="0" indent="0" algn="l" defTabSz="788988" rtl="0" fontAlgn="base">
        <a:lnSpc>
          <a:spcPct val="110000"/>
        </a:lnSpc>
        <a:spcBef>
          <a:spcPct val="0"/>
        </a:spcBef>
        <a:spcAft>
          <a:spcPts val="238"/>
        </a:spcAft>
        <a:buClr>
          <a:schemeClr val="accent1"/>
        </a:buClr>
        <a:buSzPct val="85000"/>
        <a:buFont typeface="Wingdings" pitchFamily="2" charset="2"/>
        <a:buNone/>
        <a:defRPr lang="en-GB" sz="1200" kern="1200" dirty="0" smtClean="0">
          <a:solidFill>
            <a:schemeClr val="tx1"/>
          </a:solidFill>
          <a:latin typeface="FS Albert" pitchFamily="50" charset="0"/>
          <a:ea typeface="+mn-ea"/>
          <a:cs typeface="+mn-cs"/>
        </a:defRPr>
      </a:lvl3pPr>
      <a:lvl4pPr marL="358775" indent="-184150" algn="l" defTabSz="788988" rtl="0" fontAlgn="base">
        <a:lnSpc>
          <a:spcPct val="110000"/>
        </a:lnSpc>
        <a:spcBef>
          <a:spcPct val="0"/>
        </a:spcBef>
        <a:spcAft>
          <a:spcPts val="238"/>
        </a:spcAft>
        <a:buClr>
          <a:schemeClr val="accent1"/>
        </a:buClr>
        <a:buSzPct val="100000"/>
        <a:buFont typeface="FS Albert" pitchFamily="50" charset="0"/>
        <a:buChar char="–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533400" indent="-174625" algn="l" defTabSz="788988" rtl="0" fontAlgn="base">
        <a:lnSpc>
          <a:spcPct val="110000"/>
        </a:lnSpc>
        <a:spcBef>
          <a:spcPct val="0"/>
        </a:spcBef>
        <a:spcAft>
          <a:spcPts val="238"/>
        </a:spcAft>
        <a:buClr>
          <a:schemeClr val="accent1"/>
        </a:buClr>
        <a:buSzPct val="125000"/>
        <a:buFont typeface="Arial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-185738" algn="l" defTabSz="914400" rtl="0" eaLnBrk="1" latinLnBrk="0" hangingPunct="1">
        <a:spcBef>
          <a:spcPct val="20000"/>
        </a:spcBef>
        <a:buClr>
          <a:schemeClr val="accent1"/>
        </a:buClr>
        <a:buFont typeface="FS Albert" pitchFamily="50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892175" indent="-173038" algn="l" defTabSz="914400" rtl="0" eaLnBrk="1" latinLnBrk="0" hangingPunct="1">
        <a:spcBef>
          <a:spcPct val="20000"/>
        </a:spcBef>
        <a:buClr>
          <a:schemeClr val="accent1"/>
        </a:buClr>
        <a:buSzPct val="125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077913" indent="-185738" algn="l" defTabSz="914400" rtl="0" eaLnBrk="1" latinLnBrk="0" hangingPunct="1">
        <a:spcBef>
          <a:spcPct val="20000"/>
        </a:spcBef>
        <a:buClr>
          <a:schemeClr val="accent1"/>
        </a:buClr>
        <a:buFont typeface="FS Albert" pitchFamily="50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2538" indent="-174625" algn="l" defTabSz="914400" rtl="0" eaLnBrk="1" latinLnBrk="0" hangingPunct="1">
        <a:spcBef>
          <a:spcPct val="20000"/>
        </a:spcBef>
        <a:buClr>
          <a:schemeClr val="accent1"/>
        </a:buClr>
        <a:buSzPct val="125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indent="0" algn="l" defTabSz="788988" rtl="0" eaLnBrk="1" fontAlgn="base" latinLnBrk="0" hangingPunct="1">
        <a:lnSpc>
          <a:spcPct val="100000"/>
        </a:lnSpc>
        <a:spcBef>
          <a:spcPts val="600"/>
        </a:spcBef>
        <a:spcAft>
          <a:spcPts val="442"/>
        </a:spcAft>
        <a:buClr>
          <a:schemeClr val="accent1"/>
        </a:buClr>
        <a:buSzPct val="85000"/>
        <a:buFont typeface="Wingdings" pitchFamily="2" charset="2"/>
        <a:buNone/>
        <a:defRPr lang="en-GB" sz="1000" kern="1200" baseline="0" dirty="0" smtClean="0">
          <a:solidFill>
            <a:schemeClr val="tx1"/>
          </a:solidFill>
          <a:latin typeface="FS Albert" pitchFamily="50" charset="0"/>
          <a:ea typeface="+mn-ea"/>
          <a:cs typeface="+mn-cs"/>
        </a:defRPr>
      </a:lvl1pPr>
      <a:lvl2pPr marL="174625" indent="-174625" algn="l" defTabSz="788988" rtl="0" eaLnBrk="1" fontAlgn="base" latinLnBrk="0" hangingPunct="1">
        <a:lnSpc>
          <a:spcPct val="110000"/>
        </a:lnSpc>
        <a:spcBef>
          <a:spcPts val="0"/>
        </a:spcBef>
        <a:spcAft>
          <a:spcPts val="242"/>
        </a:spcAft>
        <a:buClr>
          <a:schemeClr val="accent1"/>
        </a:buClr>
        <a:buSzPct val="85000"/>
        <a:buFont typeface="Wingdings" pitchFamily="2" charset="2"/>
        <a:buChar char="t"/>
        <a:defRPr lang="en-GB" sz="1000" kern="1200" baseline="0" dirty="0" smtClean="0">
          <a:solidFill>
            <a:schemeClr val="tx1"/>
          </a:solidFill>
          <a:latin typeface="FS Albert" pitchFamily="50" charset="0"/>
          <a:ea typeface="+mn-ea"/>
          <a:cs typeface="+mn-cs"/>
        </a:defRPr>
      </a:lvl2pPr>
      <a:lvl3pPr marL="358775" indent="-184150" algn="l" defTabSz="788988" rtl="0" eaLnBrk="1" fontAlgn="base" latinLnBrk="0" hangingPunct="1">
        <a:lnSpc>
          <a:spcPct val="110000"/>
        </a:lnSpc>
        <a:spcBef>
          <a:spcPts val="0"/>
        </a:spcBef>
        <a:spcAft>
          <a:spcPts val="242"/>
        </a:spcAft>
        <a:buClr>
          <a:schemeClr val="accent1"/>
        </a:buClr>
        <a:buSzPct val="100000"/>
        <a:buFont typeface="FS Albert" pitchFamily="50" charset="0"/>
        <a:buChar char="–"/>
        <a:defRPr lang="en-GB" sz="1000" kern="1200" baseline="0" dirty="0" smtClean="0">
          <a:solidFill>
            <a:schemeClr val="tx1"/>
          </a:solidFill>
          <a:latin typeface="FS Albert" pitchFamily="50" charset="0"/>
          <a:ea typeface="+mn-ea"/>
          <a:cs typeface="+mn-cs"/>
        </a:defRPr>
      </a:lvl3pPr>
      <a:lvl4pPr marL="533400" indent="-174625" algn="l" defTabSz="788988" rtl="0" eaLnBrk="1" fontAlgn="base" latinLnBrk="0" hangingPunct="1">
        <a:lnSpc>
          <a:spcPct val="110000"/>
        </a:lnSpc>
        <a:spcBef>
          <a:spcPts val="0"/>
        </a:spcBef>
        <a:spcAft>
          <a:spcPts val="242"/>
        </a:spcAft>
        <a:buClr>
          <a:schemeClr val="accent1"/>
        </a:buClr>
        <a:buSzPct val="85000"/>
        <a:buFont typeface="Wingdings" pitchFamily="2" charset="2"/>
        <a:buChar char="t"/>
        <a:tabLst/>
        <a:defRPr lang="en-GB" sz="1000" kern="1200" baseline="0" dirty="0">
          <a:solidFill>
            <a:schemeClr val="tx1"/>
          </a:solidFill>
          <a:latin typeface="FS Albert" pitchFamily="50" charset="0"/>
          <a:ea typeface="+mn-ea"/>
          <a:cs typeface="+mn-cs"/>
        </a:defRPr>
      </a:lvl4pPr>
      <a:lvl5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oodwe-power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portal.segensolar.co.za/reseller/docs/warranty_submission_ver.3.1_20170922.pdf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467544" y="5085184"/>
            <a:ext cx="7772400" cy="59349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Welcome to SegenSolar – Your Solar PV Distributor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539552" y="5733256"/>
            <a:ext cx="7782646" cy="460800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ReinierRu\Pictures\GoodWe training\12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388938"/>
            <a:ext cx="20002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42F7B-B75B-47E3-8FB6-D0EF3DDB60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B7F5-3D2B-43B4-A83D-0B3A9B8A6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1393"/>
            <a:ext cx="9144000" cy="401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90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800" b="1" dirty="0">
                <a:solidFill>
                  <a:srgbClr val="F49602"/>
                </a:solidFill>
              </a:rPr>
              <a:t>BYD</a:t>
            </a:r>
            <a:endParaRPr lang="en-GB" sz="2800" b="1" dirty="0">
              <a:solidFill>
                <a:srgbClr val="F49602"/>
              </a:solidFill>
            </a:endParaRPr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ReinierRu\Pictures\GoodWe training\New folder\BYD-B-BOX-13.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1" y="4077072"/>
            <a:ext cx="1784109" cy="237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ReinierRu\Pictures\GoodWe training\New folder\BYD wall Mount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5" y="1772816"/>
            <a:ext cx="153180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E65F7D-C5C1-4C66-9A39-024CA6F702DD}"/>
              </a:ext>
            </a:extLst>
          </p:cNvPr>
          <p:cNvSpPr/>
          <p:nvPr/>
        </p:nvSpPr>
        <p:spPr>
          <a:xfrm>
            <a:off x="2915816" y="2204864"/>
            <a:ext cx="575888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Safe Battery Chemistry – LiFePO4 (Lithium iron phosphate) the thermal runaway temperature is over 480°C</a:t>
            </a:r>
          </a:p>
          <a:p>
            <a:pPr marL="193675" indent="-180975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Railway and Automotive Standard Battery – 6+ years track record in the EV market and knowledge in ESS </a:t>
            </a:r>
          </a:p>
          <a:p>
            <a:pPr marL="193675" indent="-180975"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High Power Output – 1C Nominal and 2C Peak</a:t>
            </a:r>
          </a:p>
          <a:p>
            <a:pPr marL="193675" indent="-180975"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Easy Installation and Uninterruptible Maintenance – Complete modular design.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Flexible Extension Life Time – Can expand storage at any time </a:t>
            </a:r>
          </a:p>
          <a:p>
            <a:pPr marL="193675" indent="-180975"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Compatible with GoodWe ES and EM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10 Year Warranty – Covers the battery for 1 full cycle per day for the duration of the warranty </a:t>
            </a:r>
            <a:endParaRPr lang="en-ZA" dirty="0">
              <a:solidFill>
                <a:srgbClr val="008FC3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5645" y="1195813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416685" y="1617914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08611" y="1237881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b="1" dirty="0">
                <a:solidFill>
                  <a:srgbClr val="008FC3"/>
                </a:solidFill>
              </a:rPr>
              <a:t>BYD Batteries </a:t>
            </a:r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120680" cy="344488"/>
          </a:xfrm>
        </p:spPr>
        <p:txBody>
          <a:bodyPr/>
          <a:lstStyle/>
          <a:p>
            <a:r>
              <a:rPr lang="en-ZA" sz="2800" b="1" dirty="0">
                <a:solidFill>
                  <a:srgbClr val="F49602"/>
                </a:solidFill>
              </a:rPr>
              <a:t>DATA SHEET</a:t>
            </a:r>
            <a:endParaRPr lang="en-GB" sz="2800" b="1" dirty="0">
              <a:solidFill>
                <a:srgbClr val="F49602"/>
              </a:solidFill>
            </a:endParaRPr>
          </a:p>
        </p:txBody>
      </p:sp>
      <p:pic>
        <p:nvPicPr>
          <p:cNvPr id="14338" name="Picture 2" descr="C:\Users\ReinierRu\Pictures\GoodWe training\33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19" y="1052736"/>
            <a:ext cx="7393179" cy="535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525392" y="1099250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spc="-5" dirty="0">
                <a:solidFill>
                  <a:srgbClr val="008FC3"/>
                </a:solidFill>
              </a:rPr>
              <a:t>Inverter Compatibility List</a:t>
            </a:r>
            <a:endParaRPr lang="en-ZA" b="1" dirty="0">
              <a:solidFill>
                <a:srgbClr val="008FC3"/>
              </a:solidFill>
            </a:endParaRPr>
          </a:p>
        </p:txBody>
      </p:sp>
      <p:pic>
        <p:nvPicPr>
          <p:cNvPr id="15363" name="Picture 3" descr="C:\Users\ReinierRu\Pictures\GoodWe training\23213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17" y="1066708"/>
            <a:ext cx="4162400" cy="430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BA6CB-20D2-435F-B572-287F761B5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73" y="1699604"/>
            <a:ext cx="4867050" cy="35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einierRu\Pictures\GoodWe training\New folder\BYD-B-BOX-13.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3"/>
            <a:ext cx="1512168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ReinierRu\Pictures\GoodWe training\B-box 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1" y="3212975"/>
            <a:ext cx="1455064" cy="14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ReinierRu\Pictures\GoodWe training\b-box wa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1" y="1744823"/>
            <a:ext cx="808482" cy="14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ReinierRu\Pictures\GoodWe training\b-box 2.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70" y="2116659"/>
            <a:ext cx="1107310" cy="7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/>
          <p:cNvSpPr txBox="1">
            <a:spLocks/>
          </p:cNvSpPr>
          <p:nvPr/>
        </p:nvSpPr>
        <p:spPr bwMode="auto">
          <a:xfrm>
            <a:off x="525392" y="1099250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spc="-5" dirty="0">
                <a:solidFill>
                  <a:srgbClr val="008FC3"/>
                </a:solidFill>
              </a:rPr>
              <a:t>Connecting multiple BYD Modules </a:t>
            </a:r>
            <a:endParaRPr lang="en-ZA" b="1" dirty="0">
              <a:solidFill>
                <a:srgbClr val="008FC3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E65F7D-C5C1-4C66-9A39-024CA6F702DD}"/>
              </a:ext>
            </a:extLst>
          </p:cNvPr>
          <p:cNvSpPr/>
          <p:nvPr/>
        </p:nvSpPr>
        <p:spPr>
          <a:xfrm>
            <a:off x="2915816" y="1775318"/>
            <a:ext cx="5758882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4310" algn="l"/>
              </a:tabLst>
            </a:pPr>
            <a:r>
              <a:rPr lang="en-ZA" b="1" spc="-10" dirty="0">
                <a:solidFill>
                  <a:srgbClr val="008FC3"/>
                </a:solidFill>
                <a:cs typeface="Calibri"/>
              </a:rPr>
              <a:t>B-Box 2.5, 5, 7.5, 10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The BYD BMU can communicate with up to 32 battery modules. </a:t>
            </a:r>
          </a:p>
          <a:p>
            <a:pPr marL="193675" indent="-180975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Only two BYD B-Box battery modules can be wall mounted using the Wall Mount Bracket</a:t>
            </a:r>
          </a:p>
          <a:p>
            <a:pPr marL="193675" indent="-180975"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If more than 3 modules is required the B-Box 10 cabinet must be used and up to maximum of 8 B-Box 10 cabinets can be connected in parallel for a maximum of 80kWh</a:t>
            </a:r>
          </a:p>
          <a:p>
            <a:pPr marL="12700">
              <a:spcBef>
                <a:spcPts val="95"/>
              </a:spcBef>
              <a:tabLst>
                <a:tab pos="194310" algn="l"/>
              </a:tabLst>
            </a:pPr>
            <a:endParaRPr lang="en-ZA" spc="-10" dirty="0">
              <a:solidFill>
                <a:srgbClr val="008FC3"/>
              </a:solidFill>
              <a:cs typeface="Calibri"/>
            </a:endParaRPr>
          </a:p>
          <a:p>
            <a:pPr marL="12700">
              <a:spcBef>
                <a:spcPts val="95"/>
              </a:spcBef>
              <a:tabLst>
                <a:tab pos="194310" algn="l"/>
              </a:tabLst>
            </a:pPr>
            <a:r>
              <a:rPr lang="en-ZA" b="1" spc="-10" dirty="0">
                <a:solidFill>
                  <a:srgbClr val="008FC3"/>
                </a:solidFill>
                <a:cs typeface="Calibri"/>
              </a:rPr>
              <a:t>B-Box 13.8</a:t>
            </a:r>
          </a:p>
          <a:p>
            <a:pPr marL="193675" indent="-180975"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The B-Box 13.8 can scale up to 32 units in parallel for a total of 441kWh of storage </a:t>
            </a:r>
          </a:p>
          <a:p>
            <a:pPr marL="193675" indent="-180975"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endParaRPr lang="en-ZA" spc="-10" dirty="0">
              <a:solidFill>
                <a:srgbClr val="008FC3"/>
              </a:solidFill>
              <a:cs typeface="Calibri"/>
            </a:endParaRPr>
          </a:p>
          <a:p>
            <a:pPr marL="12700">
              <a:spcBef>
                <a:spcPts val="95"/>
              </a:spcBef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The Cabinets are fitted with a BMU and bus bars, the internal bus bars are intended for paralleling the modules installed inside the cabinet. </a:t>
            </a:r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ReinierRu\Pictures\GoodWe training\43243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3" y="1268760"/>
            <a:ext cx="888765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ReinierRu\Pictures\GoodWe training\675476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59"/>
            <a:ext cx="8876118" cy="476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668" y="3284984"/>
            <a:ext cx="5832648" cy="344488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rgbClr val="008FC3"/>
                </a:solidFill>
              </a:rPr>
              <a:t>Installation, commissioning and updating firmware</a:t>
            </a:r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865" y="393027"/>
            <a:ext cx="5832648" cy="344488"/>
          </a:xfrm>
        </p:spPr>
        <p:txBody>
          <a:bodyPr/>
          <a:lstStyle/>
          <a:p>
            <a:r>
              <a:rPr lang="en-ZA" sz="2800" b="1" dirty="0">
                <a:solidFill>
                  <a:srgbClr val="F49602"/>
                </a:solidFill>
              </a:rPr>
              <a:t>Training Outline </a:t>
            </a:r>
            <a:endParaRPr lang="en-GB" sz="2800" b="1" dirty="0">
              <a:solidFill>
                <a:srgbClr val="F4960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45" y="1089024"/>
            <a:ext cx="8712968" cy="4897090"/>
          </a:xfrm>
        </p:spPr>
        <p:txBody>
          <a:bodyPr/>
          <a:lstStyle/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5" dirty="0"/>
              <a:t>Hybrid </a:t>
            </a:r>
            <a:r>
              <a:rPr lang="en-GB" sz="2000" spc="-15" dirty="0"/>
              <a:t>inverter </a:t>
            </a:r>
            <a:r>
              <a:rPr lang="en-GB" sz="2000" spc="-5" dirty="0"/>
              <a:t>overview </a:t>
            </a:r>
            <a:r>
              <a:rPr lang="en-GB" sz="2000" dirty="0"/>
              <a:t>&amp; main </a:t>
            </a:r>
            <a:r>
              <a:rPr lang="en-GB" sz="2000" spc="-10" dirty="0"/>
              <a:t>components  </a:t>
            </a:r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5" dirty="0"/>
              <a:t>Six </a:t>
            </a:r>
            <a:r>
              <a:rPr lang="en-GB" sz="2000" spc="-10" dirty="0"/>
              <a:t>work </a:t>
            </a:r>
            <a:r>
              <a:rPr lang="en-GB" sz="2000" dirty="0"/>
              <a:t>modes</a:t>
            </a:r>
            <a:r>
              <a:rPr lang="en-GB" sz="2000" spc="-105" dirty="0"/>
              <a:t> </a:t>
            </a:r>
            <a:r>
              <a:rPr lang="en-GB" sz="2000" spc="-5" dirty="0"/>
              <a:t>(scenarios)</a:t>
            </a:r>
            <a:endParaRPr lang="en-GB" sz="2000" dirty="0"/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15" dirty="0"/>
              <a:t>Firmware Upgrade </a:t>
            </a:r>
            <a:endParaRPr lang="en-GB" sz="2000" dirty="0"/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10" dirty="0"/>
              <a:t>Commission the inverter</a:t>
            </a:r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10" dirty="0"/>
              <a:t>Choosing battery type</a:t>
            </a:r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10" dirty="0"/>
              <a:t>Wiring</a:t>
            </a:r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10" dirty="0"/>
              <a:t>Fault finding </a:t>
            </a:r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20" dirty="0"/>
              <a:t>System </a:t>
            </a:r>
            <a:r>
              <a:rPr lang="en-GB" sz="2000" spc="-10" dirty="0"/>
              <a:t>monitoring </a:t>
            </a:r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8FC3"/>
                </a:solidFill>
              </a:rPr>
              <a:t>Pylon Application Note and Documents </a:t>
            </a:r>
            <a:endParaRPr lang="en-GB" sz="2000" dirty="0">
              <a:solidFill>
                <a:srgbClr val="008FC3"/>
              </a:solidFill>
            </a:endParaRPr>
          </a:p>
          <a:p>
            <a:pPr marL="355600" marR="5080" indent="-342900">
              <a:lnSpc>
                <a:spcPct val="14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000" spc="-40" dirty="0"/>
              <a:t>Warranty</a:t>
            </a:r>
            <a:endParaRPr lang="en-GB" sz="2000" dirty="0"/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800" b="1" dirty="0">
                <a:solidFill>
                  <a:srgbClr val="F49602"/>
                </a:solidFill>
              </a:rPr>
              <a:t> </a:t>
            </a:r>
            <a:endParaRPr lang="en-GB" sz="2800" b="1" dirty="0">
              <a:solidFill>
                <a:srgbClr val="F49602"/>
              </a:solidFill>
            </a:endParaRPr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525392" y="1099250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Hybrid inverter Overview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14EB8A-6FF5-4948-BF2C-066794DD5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039" y="2200094"/>
            <a:ext cx="3792909" cy="31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77A8D-E93F-4E3C-9921-6B339D22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88" y="1598029"/>
            <a:ext cx="7482624" cy="4742704"/>
          </a:xfrm>
          <a:prstGeom prst="rect">
            <a:avLst/>
          </a:prstGeom>
        </p:spPr>
      </p:pic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 txBox="1">
            <a:spLocks/>
          </p:cNvSpPr>
          <p:nvPr/>
        </p:nvSpPr>
        <p:spPr bwMode="auto">
          <a:xfrm>
            <a:off x="611560" y="1078857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Hybrid Block Diagram </a:t>
            </a:r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812" y="393027"/>
            <a:ext cx="6192688" cy="344488"/>
          </a:xfrm>
        </p:spPr>
        <p:txBody>
          <a:bodyPr/>
          <a:lstStyle/>
          <a:p>
            <a:r>
              <a:rPr lang="en-ZA" sz="2800" b="1" dirty="0">
                <a:solidFill>
                  <a:srgbClr val="F49602"/>
                </a:solidFill>
              </a:rPr>
              <a:t>GoodWe Use Case </a:t>
            </a:r>
            <a:endParaRPr lang="en-GB" sz="2800" b="1" dirty="0">
              <a:solidFill>
                <a:srgbClr val="F49602"/>
              </a:solidFill>
            </a:endParaRPr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inierRu\Pictures\GoodWe training\Captur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7992888" cy="26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einierRu\Pictures\GoodWe training\Capture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6" y="1627911"/>
            <a:ext cx="7887076" cy="21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683568" y="1068288"/>
            <a:ext cx="439248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de-DE" sz="2400" b="1" dirty="0">
                <a:solidFill>
                  <a:srgbClr val="008FC3"/>
                </a:solidFill>
              </a:rPr>
              <a:t>Single Phase and Three Phase </a:t>
            </a:r>
            <a:endParaRPr lang="en-US" sz="2400" b="1" dirty="0">
              <a:solidFill>
                <a:srgbClr val="008FC3"/>
              </a:solidFill>
            </a:endParaRPr>
          </a:p>
        </p:txBody>
      </p:sp>
      <p:sp>
        <p:nvSpPr>
          <p:cNvPr id="15" name="object 10"/>
          <p:cNvSpPr/>
          <p:nvPr/>
        </p:nvSpPr>
        <p:spPr>
          <a:xfrm>
            <a:off x="485577" y="1026219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/>
          <p:cNvSpPr/>
          <p:nvPr/>
        </p:nvSpPr>
        <p:spPr>
          <a:xfrm>
            <a:off x="485577" y="1463190"/>
            <a:ext cx="4401820" cy="1905"/>
          </a:xfrm>
          <a:custGeom>
            <a:avLst/>
            <a:gdLst/>
            <a:ahLst/>
            <a:cxnLst/>
            <a:rect l="l" t="t" r="r" b="b"/>
            <a:pathLst>
              <a:path w="4401820" h="1905">
                <a:moveTo>
                  <a:pt x="0" y="0"/>
                </a:moveTo>
                <a:lnTo>
                  <a:pt x="4401794" y="1524"/>
                </a:lnTo>
              </a:path>
            </a:pathLst>
          </a:custGeom>
          <a:ln w="6350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254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ReinierRu\Pictures\GoodWe training\87685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85" y="1556792"/>
            <a:ext cx="4849813" cy="438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58" y="1257874"/>
            <a:ext cx="5832648" cy="344488"/>
          </a:xfrm>
        </p:spPr>
        <p:txBody>
          <a:bodyPr/>
          <a:lstStyle/>
          <a:p>
            <a:pPr algn="l"/>
            <a:r>
              <a:rPr lang="en-ZA" sz="2800" b="1" dirty="0">
                <a:solidFill>
                  <a:srgbClr val="008FC3"/>
                </a:solidFill>
              </a:rPr>
              <a:t>Before Installation</a:t>
            </a:r>
            <a:endParaRPr lang="en-GB" sz="2800" b="1" dirty="0">
              <a:solidFill>
                <a:srgbClr val="008FC3"/>
              </a:solidFill>
            </a:endParaRPr>
          </a:p>
        </p:txBody>
      </p:sp>
      <p:pic>
        <p:nvPicPr>
          <p:cNvPr id="7" name="Picture 6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E65F7D-C5C1-4C66-9A39-024CA6F702DD}"/>
              </a:ext>
            </a:extLst>
          </p:cNvPr>
          <p:cNvSpPr/>
          <p:nvPr/>
        </p:nvSpPr>
        <p:spPr>
          <a:xfrm>
            <a:off x="311007" y="1988840"/>
            <a:ext cx="80899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FC3"/>
                </a:solidFill>
              </a:rPr>
              <a:t>After unpacking, please check the product and packing list, if the product is damaged or there is missing components, please contact Segen.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FC3"/>
                </a:solidFill>
              </a:rPr>
              <a:t>Before installation, ensure that the battery is turned off.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FC3"/>
                </a:solidFill>
              </a:rPr>
              <a:t>Double check the polarity, do not swap around the positive and negative leads.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FC3"/>
                </a:solidFill>
              </a:rPr>
              <a:t>Do not connect the battery directly to AC.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FC3"/>
                </a:solidFill>
              </a:rPr>
              <a:t>The embedded BMS in the battery is designed for 48VDC, please DO NOT connect batteries in series.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FC3"/>
                </a:solidFill>
              </a:rPr>
              <a:t>Battery system must be well grounded with a resistance less than 1Ω.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8FC3"/>
                </a:solidFill>
              </a:rPr>
              <a:t>The battery can only be used with inverters approved by pylon.</a:t>
            </a:r>
          </a:p>
        </p:txBody>
      </p:sp>
      <p:sp>
        <p:nvSpPr>
          <p:cNvPr id="11" name="object 10"/>
          <p:cNvSpPr/>
          <p:nvPr/>
        </p:nvSpPr>
        <p:spPr>
          <a:xfrm>
            <a:off x="469620" y="119581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/>
          <p:cNvSpPr/>
          <p:nvPr/>
        </p:nvSpPr>
        <p:spPr>
          <a:xfrm>
            <a:off x="469620" y="1617914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860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525392" y="1099250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Battery Connection </a:t>
            </a:r>
          </a:p>
        </p:txBody>
      </p:sp>
      <p:sp>
        <p:nvSpPr>
          <p:cNvPr id="11" name="object 3"/>
          <p:cNvSpPr/>
          <p:nvPr/>
        </p:nvSpPr>
        <p:spPr>
          <a:xfrm>
            <a:off x="612000" y="3284984"/>
            <a:ext cx="3911473" cy="29523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4788472" y="3285035"/>
            <a:ext cx="3913251" cy="29519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612445" y="1700837"/>
            <a:ext cx="5328158" cy="1079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975" y="1772816"/>
            <a:ext cx="8064896" cy="396098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/>
              <a:t>Standard accessory with the inverter.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/>
              <a:t>Controls energy exported to the grid and the work modes of  the Energy Storage system.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/>
              <a:t>Communicates with the ES inverter via a RS485 cable.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/>
              <a:t>Meter reading NOT used, treat this device as a Black Box.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dirty="0"/>
              <a:t>LED on the bottom left blinks to indicate the system is running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ZA" dirty="0"/>
              <a:t>Equipped with CT clamp for current measurement </a:t>
            </a:r>
            <a:endParaRPr lang="en-GB" dirty="0"/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 txBox="1">
            <a:spLocks/>
          </p:cNvSpPr>
          <p:nvPr/>
        </p:nvSpPr>
        <p:spPr bwMode="auto">
          <a:xfrm>
            <a:off x="525392" y="1099250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 err="1">
                <a:solidFill>
                  <a:srgbClr val="008FC3"/>
                </a:solidFill>
              </a:rPr>
              <a:t>EzMeter</a:t>
            </a:r>
            <a:r>
              <a:rPr lang="en-ZA" b="1" dirty="0">
                <a:solidFill>
                  <a:srgbClr val="008FC3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800" b="1" dirty="0">
              <a:solidFill>
                <a:srgbClr val="F49602"/>
              </a:solidFill>
            </a:endParaRPr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611560" y="1108756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Six Work Modes </a:t>
            </a:r>
          </a:p>
        </p:txBody>
      </p:sp>
      <p:pic>
        <p:nvPicPr>
          <p:cNvPr id="20482" name="Picture 2" descr="C:\Users\ReinierRu\Pictures\GoodWe\Opperation crop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44" y="1628800"/>
            <a:ext cx="4827996" cy="48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12098C44-8655-4042-B2CF-AA1B52B8D137}"/>
              </a:ext>
            </a:extLst>
          </p:cNvPr>
          <p:cNvSpPr/>
          <p:nvPr/>
        </p:nvSpPr>
        <p:spPr>
          <a:xfrm>
            <a:off x="359756" y="1556792"/>
            <a:ext cx="4320032" cy="4036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E98AB6-2FD7-47A4-AE4D-ED5C6FED3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2348880"/>
            <a:ext cx="3824847" cy="2880866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Mode</a:t>
            </a:r>
            <a:r>
              <a:rPr lang="en-US" spc="-100" dirty="0"/>
              <a:t> </a:t>
            </a:r>
            <a:r>
              <a:rPr lang="en-US" dirty="0"/>
              <a:t>1</a:t>
            </a:r>
          </a:p>
          <a:p>
            <a:pPr marL="12700" algn="just">
              <a:lnSpc>
                <a:spcPct val="100000"/>
              </a:lnSpc>
            </a:pPr>
            <a:r>
              <a:rPr lang="en-US" spc="-5" dirty="0"/>
              <a:t>Condition: PV ON; </a:t>
            </a:r>
            <a:r>
              <a:rPr lang="en-US" spc="-10" dirty="0"/>
              <a:t>Peak</a:t>
            </a:r>
            <a:r>
              <a:rPr lang="en-US" spc="-40" dirty="0"/>
              <a:t> </a:t>
            </a:r>
            <a:r>
              <a:rPr lang="en-US" spc="-10" dirty="0"/>
              <a:t>Generation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b="0" spc="-10" dirty="0"/>
              <a:t>Energy produced </a:t>
            </a:r>
            <a:r>
              <a:rPr lang="en-US" b="0" spc="-5" dirty="0"/>
              <a:t>by </a:t>
            </a:r>
            <a:r>
              <a:rPr lang="en-US" b="0" dirty="0"/>
              <a:t>the </a:t>
            </a:r>
            <a:r>
              <a:rPr lang="en-US" b="0" spc="-10" dirty="0"/>
              <a:t>PV </a:t>
            </a:r>
            <a:r>
              <a:rPr lang="en-US" b="0" spc="-20" dirty="0"/>
              <a:t>system </a:t>
            </a:r>
            <a:r>
              <a:rPr lang="en-US" b="0" spc="360" dirty="0"/>
              <a:t> </a:t>
            </a:r>
            <a:r>
              <a:rPr lang="en-US" b="0" spc="-5" dirty="0"/>
              <a:t>is </a:t>
            </a:r>
            <a:r>
              <a:rPr lang="en-US" b="0" spc="-15" dirty="0"/>
              <a:t>for </a:t>
            </a:r>
            <a:r>
              <a:rPr lang="en-US" b="0" spc="-5" dirty="0"/>
              <a:t>self-consumption </a:t>
            </a:r>
            <a:r>
              <a:rPr lang="en-US" b="0" spc="-10" dirty="0"/>
              <a:t>optimization.  </a:t>
            </a:r>
            <a:r>
              <a:rPr lang="en-US" b="0" spc="-5" dirty="0"/>
              <a:t>Solar energy will </a:t>
            </a:r>
            <a:r>
              <a:rPr lang="en-US" b="0" spc="-15" dirty="0"/>
              <a:t>firstly </a:t>
            </a:r>
            <a:r>
              <a:rPr lang="en-US" b="0" spc="-5" dirty="0"/>
              <a:t>support </a:t>
            </a:r>
            <a:r>
              <a:rPr lang="en-US" b="0" dirty="0"/>
              <a:t>the  </a:t>
            </a:r>
            <a:r>
              <a:rPr lang="en-US" b="0" spc="-5" dirty="0"/>
              <a:t>load, </a:t>
            </a:r>
            <a:r>
              <a:rPr lang="en-US" b="0" spc="-10" dirty="0"/>
              <a:t>secondly </a:t>
            </a:r>
            <a:r>
              <a:rPr lang="en-US" b="0" spc="-5" dirty="0"/>
              <a:t>it will </a:t>
            </a:r>
            <a:r>
              <a:rPr lang="en-US" b="0" spc="-10" dirty="0"/>
              <a:t>charge </a:t>
            </a:r>
            <a:r>
              <a:rPr lang="en-US" b="0" dirty="0"/>
              <a:t>the  </a:t>
            </a:r>
            <a:r>
              <a:rPr lang="en-US" b="0" spc="-15" dirty="0"/>
              <a:t>battery </a:t>
            </a:r>
            <a:r>
              <a:rPr lang="en-US" b="0" dirty="0"/>
              <a:t>and </a:t>
            </a:r>
            <a:r>
              <a:rPr lang="en-US" b="0" spc="-10" dirty="0"/>
              <a:t>finally export to </a:t>
            </a:r>
            <a:r>
              <a:rPr lang="en-US" b="0" dirty="0"/>
              <a:t>the  </a:t>
            </a:r>
            <a:r>
              <a:rPr lang="en-US" b="0" spc="-5" dirty="0"/>
              <a:t>grid or </a:t>
            </a:r>
            <a:r>
              <a:rPr lang="en-US" b="0" spc="-15" dirty="0"/>
              <a:t>draw </a:t>
            </a:r>
            <a:r>
              <a:rPr lang="en-US" b="0" spc="-10" dirty="0"/>
              <a:t>from </a:t>
            </a:r>
            <a:r>
              <a:rPr lang="en-US" b="0" dirty="0"/>
              <a:t>the grid, </a:t>
            </a:r>
            <a:r>
              <a:rPr lang="en-US" b="0" spc="-5" dirty="0"/>
              <a:t>if </a:t>
            </a:r>
            <a:r>
              <a:rPr lang="en-US" b="0" dirty="0"/>
              <a:t>the  </a:t>
            </a:r>
            <a:r>
              <a:rPr lang="en-US" b="0" spc="-5" dirty="0"/>
              <a:t>load demands </a:t>
            </a:r>
            <a:r>
              <a:rPr lang="en-US" b="0" spc="-10" dirty="0"/>
              <a:t>more</a:t>
            </a:r>
            <a:r>
              <a:rPr lang="en-US" b="0" spc="-15" dirty="0"/>
              <a:t> </a:t>
            </a:r>
            <a:r>
              <a:rPr lang="en-US" b="0" spc="-20" dirty="0"/>
              <a:t>energy.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203C761A-2AD6-4206-ABDE-CFA4DDEBC255}"/>
              </a:ext>
            </a:extLst>
          </p:cNvPr>
          <p:cNvSpPr/>
          <p:nvPr/>
        </p:nvSpPr>
        <p:spPr>
          <a:xfrm>
            <a:off x="179512" y="1628800"/>
            <a:ext cx="4581525" cy="4036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A9B0DF-5911-4411-8E98-80F7E63B2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2348880"/>
            <a:ext cx="3824847" cy="2880866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Mode</a:t>
            </a:r>
            <a:r>
              <a:rPr lang="en-US" spc="-100" dirty="0"/>
              <a:t> </a:t>
            </a:r>
            <a:r>
              <a:rPr lang="en-US" dirty="0"/>
              <a:t>2</a:t>
            </a:r>
          </a:p>
          <a:p>
            <a:pPr marL="12700" algn="just">
              <a:lnSpc>
                <a:spcPct val="100000"/>
              </a:lnSpc>
            </a:pPr>
            <a:r>
              <a:rPr lang="en-US" spc="-5" dirty="0"/>
              <a:t>Condition: </a:t>
            </a:r>
            <a:r>
              <a:rPr lang="en-US" spc="-15" dirty="0"/>
              <a:t>Day </a:t>
            </a:r>
            <a:r>
              <a:rPr lang="en-US" dirty="0"/>
              <a:t>time, </a:t>
            </a:r>
            <a:r>
              <a:rPr lang="en-US" spc="-5" dirty="0"/>
              <a:t>grid</a:t>
            </a:r>
            <a:r>
              <a:rPr lang="en-US" spc="-65" dirty="0"/>
              <a:t> </a:t>
            </a:r>
            <a:r>
              <a:rPr lang="en-US" spc="-10" dirty="0"/>
              <a:t>fails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b="0" spc="-5" dirty="0"/>
              <a:t>The </a:t>
            </a:r>
            <a:r>
              <a:rPr lang="en-US" b="0" spc="-20" dirty="0"/>
              <a:t>system </a:t>
            </a:r>
            <a:r>
              <a:rPr lang="en-US" b="0" u="sng" spc="-10" dirty="0"/>
              <a:t>automatically</a:t>
            </a:r>
            <a:r>
              <a:rPr lang="en-US" b="0" spc="-10" dirty="0"/>
              <a:t> switches  to </a:t>
            </a:r>
            <a:r>
              <a:rPr lang="en-US" b="0" spc="-5" dirty="0"/>
              <a:t>back-up </a:t>
            </a:r>
            <a:r>
              <a:rPr lang="en-US" b="0" dirty="0"/>
              <a:t>mode. </a:t>
            </a:r>
            <a:r>
              <a:rPr lang="en-US" b="0" spc="-5" dirty="0"/>
              <a:t>Solar energy will  </a:t>
            </a:r>
            <a:r>
              <a:rPr lang="en-US" b="0" spc="-15" dirty="0"/>
              <a:t>first </a:t>
            </a:r>
            <a:r>
              <a:rPr lang="en-US" b="0" spc="-5" dirty="0"/>
              <a:t>support </a:t>
            </a:r>
            <a:r>
              <a:rPr lang="en-US" b="0" dirty="0"/>
              <a:t>the </a:t>
            </a:r>
            <a:r>
              <a:rPr lang="en-US" b="0" spc="-5" dirty="0"/>
              <a:t>load </a:t>
            </a:r>
            <a:r>
              <a:rPr lang="en-US" b="0" spc="-10" dirty="0"/>
              <a:t>connected </a:t>
            </a:r>
            <a:r>
              <a:rPr lang="en-US" b="0" spc="-15" dirty="0"/>
              <a:t>to  </a:t>
            </a:r>
            <a:r>
              <a:rPr lang="en-US" b="0" dirty="0"/>
              <a:t>the </a:t>
            </a:r>
            <a:r>
              <a:rPr lang="en-US" b="0" spc="-5" dirty="0"/>
              <a:t>back-up side. </a:t>
            </a:r>
            <a:r>
              <a:rPr lang="en-US" b="0" dirty="0"/>
              <a:t>If </a:t>
            </a:r>
            <a:r>
              <a:rPr lang="en-US" b="0" spc="-10" dirty="0"/>
              <a:t>more </a:t>
            </a:r>
            <a:r>
              <a:rPr lang="en-US" b="0" spc="-5" dirty="0"/>
              <a:t>energy </a:t>
            </a:r>
            <a:r>
              <a:rPr lang="en-US" b="0" spc="-10" dirty="0"/>
              <a:t>is  generated, </a:t>
            </a:r>
            <a:r>
              <a:rPr lang="en-US" b="0" spc="-5" dirty="0"/>
              <a:t>it will </a:t>
            </a:r>
            <a:r>
              <a:rPr lang="en-US" b="0" dirty="0"/>
              <a:t>be </a:t>
            </a:r>
            <a:r>
              <a:rPr lang="en-US" b="0" spc="-5" dirty="0"/>
              <a:t>used </a:t>
            </a:r>
            <a:r>
              <a:rPr lang="en-US" b="0" spc="-10" dirty="0"/>
              <a:t>to charge  </a:t>
            </a:r>
            <a:r>
              <a:rPr lang="en-US" b="0" dirty="0"/>
              <a:t>the</a:t>
            </a:r>
            <a:r>
              <a:rPr lang="en-US" b="0" spc="-70" dirty="0"/>
              <a:t> </a:t>
            </a:r>
            <a:r>
              <a:rPr lang="en-US" b="0" spc="-25" dirty="0"/>
              <a:t>battery.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083780E0-8C67-4BA9-AE1A-802E95A3A520}"/>
              </a:ext>
            </a:extLst>
          </p:cNvPr>
          <p:cNvSpPr/>
          <p:nvPr/>
        </p:nvSpPr>
        <p:spPr>
          <a:xfrm>
            <a:off x="359756" y="1700808"/>
            <a:ext cx="4320032" cy="4034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D566C2-9163-467C-A3B6-272AF2D1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2348880"/>
            <a:ext cx="3824847" cy="2880866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Mode</a:t>
            </a:r>
            <a:r>
              <a:rPr lang="en-US" spc="-100" dirty="0"/>
              <a:t> </a:t>
            </a:r>
            <a:r>
              <a:rPr lang="en-US" dirty="0"/>
              <a:t>3</a:t>
            </a:r>
          </a:p>
          <a:p>
            <a:pPr marL="12700" algn="just">
              <a:lnSpc>
                <a:spcPct val="100000"/>
              </a:lnSpc>
            </a:pPr>
            <a:r>
              <a:rPr lang="en-US" spc="-5" dirty="0"/>
              <a:t>Condition: </a:t>
            </a:r>
            <a:r>
              <a:rPr lang="en-US" spc="-15" dirty="0"/>
              <a:t>System </a:t>
            </a:r>
            <a:r>
              <a:rPr lang="en-US" spc="-5" dirty="0"/>
              <a:t>without</a:t>
            </a:r>
            <a:r>
              <a:rPr lang="en-US" spc="-85" dirty="0"/>
              <a:t> </a:t>
            </a:r>
            <a:r>
              <a:rPr lang="en-US" spc="-10" dirty="0"/>
              <a:t>Battery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b="0" spc="-5" dirty="0"/>
              <a:t>Solar energy will </a:t>
            </a:r>
            <a:r>
              <a:rPr lang="en-US" b="0" spc="-15" dirty="0"/>
              <a:t>first </a:t>
            </a:r>
            <a:r>
              <a:rPr lang="en-US" b="0" spc="-5" dirty="0"/>
              <a:t>support </a:t>
            </a:r>
            <a:r>
              <a:rPr lang="en-US" b="0" dirty="0"/>
              <a:t>the  </a:t>
            </a:r>
            <a:r>
              <a:rPr lang="en-US" b="0" spc="-5" dirty="0"/>
              <a:t>load, </a:t>
            </a:r>
            <a:r>
              <a:rPr lang="en-US" b="0" spc="-15" dirty="0"/>
              <a:t>excess </a:t>
            </a:r>
            <a:r>
              <a:rPr lang="en-US" b="0" spc="-10" dirty="0"/>
              <a:t>power </a:t>
            </a:r>
            <a:r>
              <a:rPr lang="en-US" b="0" dirty="0"/>
              <a:t>will be </a:t>
            </a:r>
            <a:r>
              <a:rPr lang="en-US" b="0" spc="-10" dirty="0"/>
              <a:t>exported  to </a:t>
            </a:r>
            <a:r>
              <a:rPr lang="en-US" b="0" dirty="0"/>
              <a:t>the </a:t>
            </a:r>
            <a:r>
              <a:rPr lang="en-US" b="0" spc="-5" dirty="0"/>
              <a:t>grid. </a:t>
            </a:r>
            <a:r>
              <a:rPr lang="en-US" b="0" dirty="0"/>
              <a:t>If </a:t>
            </a:r>
            <a:r>
              <a:rPr lang="en-US" b="0" spc="-10" dirty="0"/>
              <a:t>generation </a:t>
            </a:r>
            <a:r>
              <a:rPr lang="en-US" b="0" spc="-5" dirty="0"/>
              <a:t>level is </a:t>
            </a:r>
            <a:r>
              <a:rPr lang="en-US" b="0" spc="-10" dirty="0"/>
              <a:t>too  </a:t>
            </a:r>
            <a:r>
              <a:rPr lang="en-US" b="0" spc="-45" dirty="0"/>
              <a:t>low, </a:t>
            </a:r>
            <a:r>
              <a:rPr lang="en-US" b="0" spc="-10" dirty="0"/>
              <a:t>power </a:t>
            </a:r>
            <a:r>
              <a:rPr lang="en-US" b="0" spc="-5" dirty="0"/>
              <a:t>will </a:t>
            </a:r>
            <a:r>
              <a:rPr lang="en-US" b="0" dirty="0"/>
              <a:t>be </a:t>
            </a:r>
            <a:r>
              <a:rPr lang="en-US" b="0" spc="-5" dirty="0"/>
              <a:t>imported </a:t>
            </a:r>
            <a:r>
              <a:rPr lang="en-US" b="0" spc="-10" dirty="0"/>
              <a:t>from  </a:t>
            </a:r>
            <a:r>
              <a:rPr lang="en-US" b="0" dirty="0"/>
              <a:t>the</a:t>
            </a:r>
            <a:r>
              <a:rPr lang="en-US" b="0" spc="-70" dirty="0"/>
              <a:t> </a:t>
            </a:r>
            <a:r>
              <a:rPr lang="en-US" b="0" spc="-5" dirty="0"/>
              <a:t>grid.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id="{4B2CC305-199F-4A3A-9FDB-32B665F47ADE}"/>
              </a:ext>
            </a:extLst>
          </p:cNvPr>
          <p:cNvSpPr/>
          <p:nvPr/>
        </p:nvSpPr>
        <p:spPr>
          <a:xfrm>
            <a:off x="359756" y="1628800"/>
            <a:ext cx="4320032" cy="4088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19922B-9079-4B9C-9372-6033DDFD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2348880"/>
            <a:ext cx="3824847" cy="2880866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Mode</a:t>
            </a:r>
            <a:r>
              <a:rPr lang="en-US" spc="-100" dirty="0"/>
              <a:t> </a:t>
            </a:r>
            <a:r>
              <a:rPr lang="en-US" dirty="0"/>
              <a:t>4</a:t>
            </a:r>
          </a:p>
          <a:p>
            <a:pPr marL="12700">
              <a:lnSpc>
                <a:spcPct val="100000"/>
              </a:lnSpc>
            </a:pPr>
            <a:r>
              <a:rPr lang="en-US" spc="-5" dirty="0"/>
              <a:t>Condition:</a:t>
            </a:r>
            <a:r>
              <a:rPr lang="en-US" spc="-60" dirty="0"/>
              <a:t> </a:t>
            </a:r>
            <a:r>
              <a:rPr lang="en-US" spc="-5" dirty="0"/>
              <a:t>Night-time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6405" algn="l"/>
              </a:tabLst>
            </a:pPr>
            <a:r>
              <a:rPr lang="en-US" b="0" spc="-15" dirty="0"/>
              <a:t>E</a:t>
            </a:r>
            <a:r>
              <a:rPr lang="en-US" b="0" dirty="0"/>
              <a:t>S </a:t>
            </a:r>
            <a:r>
              <a:rPr lang="en-US" b="0" spc="-5" dirty="0"/>
              <a:t>i</a:t>
            </a:r>
            <a:r>
              <a:rPr lang="en-US" b="0" spc="-25" dirty="0"/>
              <a:t>n</a:t>
            </a:r>
            <a:r>
              <a:rPr lang="en-US" b="0" spc="-10" dirty="0"/>
              <a:t>v</a:t>
            </a:r>
            <a:r>
              <a:rPr lang="en-US" b="0" dirty="0"/>
              <a:t>er</a:t>
            </a:r>
            <a:r>
              <a:rPr lang="en-US" b="0" spc="-30" dirty="0"/>
              <a:t>t</a:t>
            </a:r>
            <a:r>
              <a:rPr lang="en-US" b="0" dirty="0"/>
              <a:t>er will discharge the battery to support the load. If the battery stored energy is not enough, the rest of the power will be supplied from the grid. </a:t>
            </a:r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6FAC3E6D-B24B-405E-8F4D-E6FD4BB02752}"/>
              </a:ext>
            </a:extLst>
          </p:cNvPr>
          <p:cNvSpPr/>
          <p:nvPr/>
        </p:nvSpPr>
        <p:spPr>
          <a:xfrm>
            <a:off x="359756" y="1700808"/>
            <a:ext cx="4320032" cy="4188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20090A-9928-4CA8-9949-DBE1B7ABE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2348880"/>
            <a:ext cx="3816424" cy="3096344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Mode</a:t>
            </a:r>
            <a:r>
              <a:rPr lang="en-US" spc="-100" dirty="0"/>
              <a:t> </a:t>
            </a:r>
            <a:r>
              <a:rPr lang="en-US" dirty="0"/>
              <a:t>5</a:t>
            </a:r>
          </a:p>
          <a:p>
            <a:pPr marL="12700" algn="just">
              <a:lnSpc>
                <a:spcPct val="100000"/>
              </a:lnSpc>
            </a:pPr>
            <a:r>
              <a:rPr lang="en-US" spc="-5" dirty="0"/>
              <a:t>Condition: </a:t>
            </a:r>
            <a:r>
              <a:rPr lang="en-US" dirty="0"/>
              <a:t>Night time, </a:t>
            </a:r>
            <a:r>
              <a:rPr lang="en-US" spc="-5" dirty="0"/>
              <a:t>grid</a:t>
            </a:r>
            <a:r>
              <a:rPr lang="en-US" spc="-114" dirty="0"/>
              <a:t> </a:t>
            </a:r>
            <a:r>
              <a:rPr lang="en-US" spc="-10" dirty="0"/>
              <a:t>fails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b="0" spc="-5" dirty="0"/>
              <a:t>Once </a:t>
            </a:r>
            <a:r>
              <a:rPr lang="en-US" b="0" dirty="0"/>
              <a:t>the </a:t>
            </a:r>
            <a:r>
              <a:rPr lang="en-US" b="0" spc="-5" dirty="0"/>
              <a:t>grid </a:t>
            </a:r>
            <a:r>
              <a:rPr lang="en-US" b="0" spc="-10" dirty="0"/>
              <a:t>fails, </a:t>
            </a:r>
            <a:r>
              <a:rPr lang="en-US" b="0" dirty="0"/>
              <a:t>the </a:t>
            </a:r>
            <a:r>
              <a:rPr lang="en-US" b="0" spc="-20" dirty="0"/>
              <a:t>system </a:t>
            </a:r>
            <a:r>
              <a:rPr lang="en-US" b="0" spc="-10" dirty="0"/>
              <a:t>automatically switches to </a:t>
            </a:r>
            <a:r>
              <a:rPr lang="en-US" b="0" dirty="0"/>
              <a:t>back-up mode. </a:t>
            </a:r>
            <a:r>
              <a:rPr lang="en-US" b="0" spc="-10" dirty="0"/>
              <a:t>ES inverter </a:t>
            </a:r>
            <a:r>
              <a:rPr lang="en-US" b="0" dirty="0"/>
              <a:t>will </a:t>
            </a:r>
            <a:r>
              <a:rPr lang="en-US" b="0" spc="-10" dirty="0"/>
              <a:t>discharge </a:t>
            </a:r>
            <a:r>
              <a:rPr lang="en-US" b="0" dirty="0"/>
              <a:t>the  </a:t>
            </a:r>
            <a:r>
              <a:rPr lang="en-US" b="0" spc="-15" dirty="0"/>
              <a:t>battery </a:t>
            </a:r>
            <a:r>
              <a:rPr lang="en-US" b="0" spc="-10" dirty="0"/>
              <a:t>to </a:t>
            </a:r>
            <a:r>
              <a:rPr lang="en-US" b="0" spc="-5" dirty="0"/>
              <a:t>support </a:t>
            </a:r>
            <a:r>
              <a:rPr lang="en-US" b="0" dirty="0"/>
              <a:t>the</a:t>
            </a:r>
            <a:r>
              <a:rPr lang="en-US" b="0" spc="10" dirty="0"/>
              <a:t> </a:t>
            </a:r>
            <a:r>
              <a:rPr lang="en-US" b="0" spc="-5" dirty="0"/>
              <a:t>load.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120680" cy="344488"/>
          </a:xfrm>
        </p:spPr>
        <p:txBody>
          <a:bodyPr/>
          <a:lstStyle/>
          <a:p>
            <a:r>
              <a:rPr lang="en-ZA" sz="2800" b="1" dirty="0">
                <a:solidFill>
                  <a:srgbClr val="F49602"/>
                </a:solidFill>
              </a:rPr>
              <a:t>PYLONTECH</a:t>
            </a:r>
            <a:endParaRPr lang="en-GB" sz="2800" b="1" dirty="0">
              <a:solidFill>
                <a:srgbClr val="F49602"/>
              </a:solidFill>
            </a:endParaRPr>
          </a:p>
        </p:txBody>
      </p:sp>
      <p:pic>
        <p:nvPicPr>
          <p:cNvPr id="9" name="Picture 8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ReinierRu\Pictures\GoodWe training\1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9" y="2420888"/>
            <a:ext cx="22955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E65F7D-C5C1-4C66-9A39-024CA6F702DD}"/>
              </a:ext>
            </a:extLst>
          </p:cNvPr>
          <p:cNvSpPr/>
          <p:nvPr/>
        </p:nvSpPr>
        <p:spPr>
          <a:xfrm>
            <a:off x="2915816" y="2155884"/>
            <a:ext cx="5927104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Vertical industry integration ensures more than 6000 cycles at 80% DoD or 4500 cycles at 90% DoD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Nominal current of 25A for US2000B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Nominal current of 37A for US3000B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Modular units allow for flexible design and upgrade options  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Compatible with GoodWe ES and EM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Simple buckle fixing minimize the installation time and cost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94310" algn="l"/>
              </a:tabLst>
            </a:pPr>
            <a:r>
              <a:rPr lang="en-ZA" spc="-10" dirty="0">
                <a:solidFill>
                  <a:srgbClr val="008FC3"/>
                </a:solidFill>
                <a:cs typeface="Calibri"/>
              </a:rPr>
              <a:t>Safety </a:t>
            </a:r>
            <a:r>
              <a:rPr lang="en-ZA" spc="-10" dirty="0" err="1">
                <a:solidFill>
                  <a:srgbClr val="008FC3"/>
                </a:solidFill>
                <a:cs typeface="Calibri"/>
              </a:rPr>
              <a:t>Cert.TÜV</a:t>
            </a:r>
            <a:r>
              <a:rPr lang="en-ZA" spc="-10" dirty="0">
                <a:solidFill>
                  <a:srgbClr val="008FC3"/>
                </a:solidFill>
                <a:cs typeface="Calibri"/>
              </a:rPr>
              <a:t> CE UN38.3 TLC</a:t>
            </a:r>
            <a:endParaRPr lang="en-ZA" dirty="0">
              <a:solidFill>
                <a:srgbClr val="008FC3"/>
              </a:solidFill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5" y="3573016"/>
            <a:ext cx="2190750" cy="2190750"/>
          </a:xfrm>
          <a:prstGeom prst="rect">
            <a:avLst/>
          </a:prstGeom>
        </p:spPr>
      </p:pic>
      <p:sp>
        <p:nvSpPr>
          <p:cNvPr id="16" name="object 8"/>
          <p:cNvSpPr txBox="1">
            <a:spLocks/>
          </p:cNvSpPr>
          <p:nvPr/>
        </p:nvSpPr>
        <p:spPr bwMode="auto">
          <a:xfrm>
            <a:off x="611633" y="1244707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spc="-5" dirty="0">
                <a:solidFill>
                  <a:srgbClr val="008FC3"/>
                </a:solidFill>
              </a:rPr>
              <a:t>Pylontech batteries</a:t>
            </a:r>
            <a:endParaRPr lang="en-ZA" b="1" dirty="0">
              <a:solidFill>
                <a:srgbClr val="008FC3"/>
              </a:solidFill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415645" y="1195813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9"/>
          <p:cNvSpPr/>
          <p:nvPr/>
        </p:nvSpPr>
        <p:spPr>
          <a:xfrm>
            <a:off x="416685" y="1617914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797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EEAB9B88-3B80-455E-91F0-D68EFF322C4A}"/>
              </a:ext>
            </a:extLst>
          </p:cNvPr>
          <p:cNvSpPr/>
          <p:nvPr/>
        </p:nvSpPr>
        <p:spPr>
          <a:xfrm>
            <a:off x="359756" y="1412776"/>
            <a:ext cx="4320032" cy="4260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E512C4-BB16-4134-86DC-B3334B3F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2348880"/>
            <a:ext cx="3816424" cy="3096344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Mode</a:t>
            </a:r>
            <a:r>
              <a:rPr lang="en-US" spc="-100" dirty="0"/>
              <a:t> </a:t>
            </a:r>
            <a:r>
              <a:rPr lang="en-US" dirty="0"/>
              <a:t>6</a:t>
            </a:r>
          </a:p>
          <a:p>
            <a:pPr marL="12700" algn="just">
              <a:lnSpc>
                <a:spcPct val="100000"/>
              </a:lnSpc>
            </a:pPr>
            <a:r>
              <a:rPr lang="en-US" spc="-5" dirty="0"/>
              <a:t>Condition: </a:t>
            </a:r>
            <a:r>
              <a:rPr lang="en-US" dirty="0"/>
              <a:t>Use </a:t>
            </a:r>
            <a:r>
              <a:rPr lang="en-US" spc="-5" dirty="0"/>
              <a:t>as</a:t>
            </a:r>
            <a:r>
              <a:rPr lang="en-US" spc="-95" dirty="0"/>
              <a:t> </a:t>
            </a:r>
            <a:r>
              <a:rPr lang="en-US" dirty="0"/>
              <a:t>UPS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b="0" dirty="0"/>
              <a:t>If the </a:t>
            </a:r>
            <a:r>
              <a:rPr lang="en-US" b="0" spc="-10" dirty="0"/>
              <a:t>customer wants to </a:t>
            </a:r>
            <a:r>
              <a:rPr lang="en-US" b="0" spc="-5" dirty="0"/>
              <a:t>use </a:t>
            </a:r>
            <a:r>
              <a:rPr lang="en-US" b="0" dirty="0"/>
              <a:t>the  </a:t>
            </a:r>
            <a:r>
              <a:rPr lang="en-US" b="0" spc="-20" dirty="0"/>
              <a:t>system </a:t>
            </a:r>
            <a:r>
              <a:rPr lang="en-US" b="0" spc="-10" dirty="0"/>
              <a:t>as </a:t>
            </a:r>
            <a:r>
              <a:rPr lang="en-US" b="0" spc="-5" dirty="0"/>
              <a:t>UPS, </a:t>
            </a:r>
            <a:r>
              <a:rPr lang="en-US" b="0" dirty="0"/>
              <a:t>the </a:t>
            </a:r>
            <a:r>
              <a:rPr lang="en-US" b="0" spc="-10" dirty="0"/>
              <a:t>inverter can </a:t>
            </a:r>
            <a:r>
              <a:rPr lang="en-US" b="0" dirty="0"/>
              <a:t>also  be </a:t>
            </a:r>
            <a:r>
              <a:rPr lang="en-US" b="0" spc="-5" dirty="0"/>
              <a:t>set </a:t>
            </a:r>
            <a:r>
              <a:rPr lang="en-US" b="0" spc="-10" dirty="0"/>
              <a:t>to charge </a:t>
            </a:r>
            <a:r>
              <a:rPr lang="en-US" b="0" dirty="0"/>
              <a:t>the </a:t>
            </a:r>
            <a:r>
              <a:rPr lang="en-US" b="0" spc="-15" dirty="0"/>
              <a:t>battery </a:t>
            </a:r>
            <a:r>
              <a:rPr lang="en-US" b="0" spc="-5" dirty="0"/>
              <a:t>by </a:t>
            </a:r>
            <a:r>
              <a:rPr lang="en-US" b="0" dirty="0"/>
              <a:t>the  </a:t>
            </a:r>
            <a:r>
              <a:rPr lang="en-US" b="0" spc="-5" dirty="0"/>
              <a:t>grid.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11847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611560" y="1108756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Firmware Upgrade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59" y="2636912"/>
            <a:ext cx="2860889" cy="2651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00" y="3608685"/>
            <a:ext cx="540060" cy="10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1" y="2812278"/>
            <a:ext cx="668902" cy="482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8531C6-52B8-4120-841E-F8BE930DD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2812278"/>
            <a:ext cx="2545258" cy="21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92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Updating Inverter Firmware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1799374"/>
            <a:ext cx="3191320" cy="412490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A9B0DF-5911-4411-8E98-80F7E63B2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3140968"/>
            <a:ext cx="3824847" cy="2880866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USB Cable </a:t>
            </a:r>
            <a:endParaRPr lang="en-US" dirty="0"/>
          </a:p>
          <a:p>
            <a:pPr marL="12700" algn="just">
              <a:lnSpc>
                <a:spcPct val="100000"/>
              </a:lnSpc>
            </a:pPr>
            <a:r>
              <a:rPr lang="en-US" spc="-5" dirty="0"/>
              <a:t>Type A male to Type A male cable 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6708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46488"/>
            <a:ext cx="4072960" cy="3054720"/>
          </a:xfrm>
        </p:spPr>
      </p:pic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8"/>
          <p:cNvSpPr txBox="1">
            <a:spLocks/>
          </p:cNvSpPr>
          <p:nvPr/>
        </p:nvSpPr>
        <p:spPr bwMode="auto">
          <a:xfrm>
            <a:off x="429027" y="1354850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Step 1: Remove the Meter Cover / Antenna block </a:t>
            </a:r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1584665" y="5301208"/>
            <a:ext cx="1406669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 err="1">
                <a:solidFill>
                  <a:srgbClr val="008FC3"/>
                </a:solidFill>
              </a:rPr>
              <a:t>GoodWe</a:t>
            </a:r>
            <a:r>
              <a:rPr lang="en-ZA" b="1" dirty="0">
                <a:solidFill>
                  <a:srgbClr val="008FC3"/>
                </a:solidFill>
              </a:rPr>
              <a:t> ES </a:t>
            </a:r>
          </a:p>
        </p:txBody>
      </p:sp>
      <p:sp>
        <p:nvSpPr>
          <p:cNvPr id="11" name="object 8"/>
          <p:cNvSpPr txBox="1">
            <a:spLocks/>
          </p:cNvSpPr>
          <p:nvPr/>
        </p:nvSpPr>
        <p:spPr bwMode="auto">
          <a:xfrm>
            <a:off x="6121169" y="5281964"/>
            <a:ext cx="1406669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 err="1">
                <a:solidFill>
                  <a:srgbClr val="008FC3"/>
                </a:solidFill>
              </a:rPr>
              <a:t>GoodWe</a:t>
            </a:r>
            <a:r>
              <a:rPr lang="en-ZA" b="1" dirty="0">
                <a:solidFill>
                  <a:srgbClr val="008FC3"/>
                </a:solidFill>
              </a:rPr>
              <a:t> EM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BFA73C-5628-46C0-8AA1-F4515AEF9B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75" y="2132923"/>
            <a:ext cx="4245262" cy="31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07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>
            <a:spLocks/>
          </p:cNvSpPr>
          <p:nvPr/>
        </p:nvSpPr>
        <p:spPr bwMode="auto">
          <a:xfrm>
            <a:off x="429027" y="1365084"/>
            <a:ext cx="5261610" cy="32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Step 2: Plug the USB cable into the USB port </a:t>
            </a:r>
          </a:p>
        </p:txBody>
      </p:sp>
      <p:sp>
        <p:nvSpPr>
          <p:cNvPr id="9" name="object 8"/>
          <p:cNvSpPr txBox="1">
            <a:spLocks/>
          </p:cNvSpPr>
          <p:nvPr/>
        </p:nvSpPr>
        <p:spPr bwMode="auto">
          <a:xfrm>
            <a:off x="1584665" y="5301208"/>
            <a:ext cx="1406669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 err="1">
                <a:solidFill>
                  <a:srgbClr val="008FC3"/>
                </a:solidFill>
              </a:rPr>
              <a:t>GoodWe</a:t>
            </a:r>
            <a:r>
              <a:rPr lang="en-ZA" b="1" dirty="0">
                <a:solidFill>
                  <a:srgbClr val="008FC3"/>
                </a:solidFill>
              </a:rPr>
              <a:t> ES </a:t>
            </a:r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6121169" y="5281964"/>
            <a:ext cx="1406669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 err="1">
                <a:solidFill>
                  <a:srgbClr val="008FC3"/>
                </a:solidFill>
              </a:rPr>
              <a:t>GoodWe</a:t>
            </a:r>
            <a:r>
              <a:rPr lang="en-ZA" b="1" dirty="0">
                <a:solidFill>
                  <a:srgbClr val="008FC3"/>
                </a:solidFill>
              </a:rPr>
              <a:t> EM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7" y="2261442"/>
            <a:ext cx="4027363" cy="3020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2" y="2246487"/>
            <a:ext cx="4072961" cy="30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64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>
            <a:spLocks/>
          </p:cNvSpPr>
          <p:nvPr/>
        </p:nvSpPr>
        <p:spPr bwMode="auto">
          <a:xfrm>
            <a:off x="429027" y="1365084"/>
            <a:ext cx="5261610" cy="32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Step 3: Main update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BA536F-5C3A-40C9-AC68-A0D0D7DA3B6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" y="2256721"/>
            <a:ext cx="4919682" cy="323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B5BC45-810B-4776-A9FD-AB3A64C16B64}"/>
              </a:ext>
            </a:extLst>
          </p:cNvPr>
          <p:cNvSpPr txBox="1">
            <a:spLocks/>
          </p:cNvSpPr>
          <p:nvPr/>
        </p:nvSpPr>
        <p:spPr>
          <a:xfrm>
            <a:off x="5220072" y="1916832"/>
            <a:ext cx="36004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788988" rtl="0" fontAlgn="base">
              <a:spcBef>
                <a:spcPts val="600"/>
              </a:spcBef>
              <a:spcAft>
                <a:spcPts val="4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600" b="1" kern="12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00000"/>
              <a:buFont typeface="FS Albert" pitchFamily="50" charset="0"/>
              <a:buChar char="–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138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2175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791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25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pc="-5" dirty="0"/>
              <a:t>Update tool 	</a:t>
            </a:r>
            <a:endParaRPr lang="en-US" dirty="0"/>
          </a:p>
          <a:p>
            <a:pPr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Open the </a:t>
            </a:r>
            <a:r>
              <a:rPr lang="en-US" b="0" dirty="0" err="1"/>
              <a:t>EzFlash</a:t>
            </a:r>
            <a:r>
              <a:rPr lang="en-US" b="0" dirty="0"/>
              <a:t> application</a:t>
            </a: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Tick the box marked ARM</a:t>
            </a: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Click connect to test inverter connection</a:t>
            </a:r>
          </a:p>
        </p:txBody>
      </p:sp>
    </p:spTree>
    <p:extLst>
      <p:ext uri="{BB962C8B-B14F-4D97-AF65-F5344CB8AC3E}">
        <p14:creationId xmlns:p14="http://schemas.microsoft.com/office/powerpoint/2010/main" val="3606839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>
            <a:spLocks/>
          </p:cNvSpPr>
          <p:nvPr/>
        </p:nvSpPr>
        <p:spPr bwMode="auto">
          <a:xfrm>
            <a:off x="429027" y="1365084"/>
            <a:ext cx="5261610" cy="32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Step 3: Main update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B5BC45-810B-4776-A9FD-AB3A64C16B64}"/>
              </a:ext>
            </a:extLst>
          </p:cNvPr>
          <p:cNvSpPr txBox="1">
            <a:spLocks/>
          </p:cNvSpPr>
          <p:nvPr/>
        </p:nvSpPr>
        <p:spPr>
          <a:xfrm>
            <a:off x="5220072" y="1916832"/>
            <a:ext cx="36004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788988" rtl="0" fontAlgn="base">
              <a:spcBef>
                <a:spcPts val="600"/>
              </a:spcBef>
              <a:spcAft>
                <a:spcPts val="4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600" b="1" kern="12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00000"/>
              <a:buFont typeface="FS Albert" pitchFamily="50" charset="0"/>
              <a:buChar char="–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138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2175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791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25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pc="-5" dirty="0"/>
              <a:t>Update tool 	</a:t>
            </a:r>
            <a:endParaRPr lang="en-US" dirty="0"/>
          </a:p>
          <a:p>
            <a:pPr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Select the slave and master files.</a:t>
            </a: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Click the update both button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E4A750-1916-4A15-954D-04FB1A4B27D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7142"/>
            <a:ext cx="4617323" cy="3475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997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>
            <a:spLocks/>
          </p:cNvSpPr>
          <p:nvPr/>
        </p:nvSpPr>
        <p:spPr bwMode="auto">
          <a:xfrm>
            <a:off x="429027" y="1365084"/>
            <a:ext cx="5261610" cy="32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Step 3: Main update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B5BC45-810B-4776-A9FD-AB3A64C16B64}"/>
              </a:ext>
            </a:extLst>
          </p:cNvPr>
          <p:cNvSpPr txBox="1">
            <a:spLocks/>
          </p:cNvSpPr>
          <p:nvPr/>
        </p:nvSpPr>
        <p:spPr>
          <a:xfrm>
            <a:off x="5220072" y="1916832"/>
            <a:ext cx="36004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788988" rtl="0" fontAlgn="base">
              <a:spcBef>
                <a:spcPts val="600"/>
              </a:spcBef>
              <a:spcAft>
                <a:spcPts val="4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600" b="1" kern="12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00000"/>
              <a:buFont typeface="FS Albert" pitchFamily="50" charset="0"/>
              <a:buChar char="–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138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2175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791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25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pc="-5" dirty="0"/>
              <a:t>Update tool 	</a:t>
            </a:r>
            <a:endParaRPr lang="en-US" dirty="0"/>
          </a:p>
          <a:p>
            <a:pPr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Wait for update to complete, it takes about 5 min.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0E631F-0387-48FD-9A68-39C51E2D6DC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50323"/>
            <a:ext cx="4392488" cy="2808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85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8"/>
          <p:cNvSpPr txBox="1">
            <a:spLocks/>
          </p:cNvSpPr>
          <p:nvPr/>
        </p:nvSpPr>
        <p:spPr bwMode="auto">
          <a:xfrm>
            <a:off x="429027" y="1365084"/>
            <a:ext cx="5261610" cy="32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Step 4: Open the software tool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0" y="1916832"/>
            <a:ext cx="4709499" cy="273714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E512C4-BB16-4134-86DC-B3334B3F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1916832"/>
            <a:ext cx="3600400" cy="3816424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Update tool 	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0" dirty="0"/>
              <a:t>Open the email and save the </a:t>
            </a:r>
            <a:r>
              <a:rPr lang="en-US" b="0" dirty="0" err="1"/>
              <a:t>DataSend</a:t>
            </a:r>
            <a:r>
              <a:rPr lang="en-US" b="0" dirty="0"/>
              <a:t> tool and the .bin file to your computer </a:t>
            </a:r>
          </a:p>
          <a:p>
            <a:pPr marL="355600" marR="508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0" dirty="0"/>
              <a:t>Open the </a:t>
            </a:r>
            <a:r>
              <a:rPr lang="en-US" b="0" dirty="0" err="1"/>
              <a:t>DataSend</a:t>
            </a:r>
            <a:r>
              <a:rPr lang="en-US" b="0" dirty="0"/>
              <a:t> tool. </a:t>
            </a:r>
          </a:p>
          <a:p>
            <a:pPr marL="355600" marR="508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0" dirty="0"/>
              <a:t>Click on the first button indicated and select the .bin file saved on your computer. </a:t>
            </a:r>
          </a:p>
          <a:p>
            <a:pPr marL="355600" marR="5080" indent="-342900">
              <a:lnSpc>
                <a:spcPct val="100000"/>
              </a:lnSpc>
              <a:buFont typeface="+mj-lt"/>
              <a:buAutoNum type="arabicPeriod"/>
            </a:pPr>
            <a:r>
              <a:rPr lang="en-US" b="0" dirty="0"/>
              <a:t> Click on the second button indicated and wait for the application to display that its completed. </a:t>
            </a:r>
          </a:p>
        </p:txBody>
      </p:sp>
    </p:spTree>
    <p:extLst>
      <p:ext uri="{BB962C8B-B14F-4D97-AF65-F5344CB8AC3E}">
        <p14:creationId xmlns:p14="http://schemas.microsoft.com/office/powerpoint/2010/main" val="3750350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Updating </a:t>
            </a:r>
            <a:r>
              <a:rPr lang="en-ZA" b="1" dirty="0" err="1">
                <a:solidFill>
                  <a:srgbClr val="008FC3"/>
                </a:solidFill>
              </a:rPr>
              <a:t>WiFi</a:t>
            </a:r>
            <a:r>
              <a:rPr lang="en-ZA" b="1" dirty="0">
                <a:solidFill>
                  <a:srgbClr val="008FC3"/>
                </a:solidFill>
              </a:rPr>
              <a:t> Firmware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0" y="2060848"/>
            <a:ext cx="4746034" cy="367240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E512C4-BB16-4134-86DC-B3334B3F0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3212976"/>
            <a:ext cx="3600400" cy="3816424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Connect to </a:t>
            </a:r>
            <a:r>
              <a:rPr lang="en-US" spc="-5" dirty="0" err="1"/>
              <a:t>SolarWiFi</a:t>
            </a:r>
            <a:r>
              <a:rPr lang="en-US" spc="-5" dirty="0"/>
              <a:t> and enter the security key 	</a:t>
            </a:r>
            <a:endParaRPr lang="en-US" dirty="0"/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634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6120680" cy="344488"/>
          </a:xfrm>
        </p:spPr>
        <p:txBody>
          <a:bodyPr/>
          <a:lstStyle/>
          <a:p>
            <a:r>
              <a:rPr lang="en-ZA" sz="2800" b="1" dirty="0">
                <a:solidFill>
                  <a:srgbClr val="F49602"/>
                </a:solidFill>
              </a:rPr>
              <a:t>DATA SHEET</a:t>
            </a:r>
            <a:endParaRPr lang="en-GB" sz="2800" b="1" dirty="0">
              <a:solidFill>
                <a:srgbClr val="F4960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05DF44-FAC5-40D8-8084-05D97AF11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1086327"/>
            <a:ext cx="6714477" cy="499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97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32149"/>
            <a:ext cx="7920880" cy="53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94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" y="1412776"/>
            <a:ext cx="5798383" cy="4664194"/>
          </a:xfrm>
        </p:spPr>
      </p:pic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E512C4-BB16-4134-86DC-B3334B3F013D}"/>
              </a:ext>
            </a:extLst>
          </p:cNvPr>
          <p:cNvSpPr txBox="1">
            <a:spLocks/>
          </p:cNvSpPr>
          <p:nvPr/>
        </p:nvSpPr>
        <p:spPr>
          <a:xfrm>
            <a:off x="6012160" y="1367880"/>
            <a:ext cx="2880320" cy="486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788988" rtl="0" fontAlgn="base">
              <a:spcBef>
                <a:spcPts val="600"/>
              </a:spcBef>
              <a:spcAft>
                <a:spcPts val="4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600" b="1" kern="12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00000"/>
              <a:buFont typeface="FS Albert" pitchFamily="50" charset="0"/>
              <a:buChar char="–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138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2175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791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25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pc="-5" dirty="0"/>
              <a:t>Browser UI	</a:t>
            </a:r>
            <a:endParaRPr lang="en-US" dirty="0"/>
          </a:p>
          <a:p>
            <a:pPr>
              <a:spcBef>
                <a:spcPts val="35"/>
              </a:spcBef>
            </a:pPr>
            <a:endParaRPr lang="en-US" b="0"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r>
              <a:rPr lang="en-US" b="0" dirty="0">
                <a:latin typeface="Times New Roman"/>
                <a:cs typeface="Times New Roman"/>
              </a:rPr>
              <a:t>Enter IP address into the browser</a:t>
            </a:r>
          </a:p>
          <a:p>
            <a:pPr>
              <a:spcBef>
                <a:spcPts val="35"/>
              </a:spcBef>
            </a:pPr>
            <a:r>
              <a:rPr lang="en-US" b="0" dirty="0">
                <a:latin typeface="Times New Roman"/>
                <a:cs typeface="Times New Roman"/>
              </a:rPr>
              <a:t>10.10.100.253</a:t>
            </a:r>
          </a:p>
          <a:p>
            <a:pPr>
              <a:spcBef>
                <a:spcPts val="35"/>
              </a:spcBef>
            </a:pPr>
            <a:endParaRPr lang="en-US" b="0" dirty="0">
              <a:latin typeface="Times New Roman"/>
              <a:cs typeface="Times New Roman"/>
            </a:endParaRP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Click on Management</a:t>
            </a: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Check the current version </a:t>
            </a: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Select the firmware file</a:t>
            </a:r>
          </a:p>
          <a:p>
            <a:pPr marL="355600" marR="5080" indent="-342900">
              <a:buFont typeface="+mj-lt"/>
              <a:buAutoNum type="arabicPeriod"/>
            </a:pPr>
            <a:r>
              <a:rPr lang="en-US" b="0" dirty="0"/>
              <a:t> Click on upload and wait for the process to complete</a:t>
            </a:r>
          </a:p>
        </p:txBody>
      </p:sp>
    </p:spTree>
    <p:extLst>
      <p:ext uri="{BB962C8B-B14F-4D97-AF65-F5344CB8AC3E}">
        <p14:creationId xmlns:p14="http://schemas.microsoft.com/office/powerpoint/2010/main" val="364418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0" y="1844824"/>
            <a:ext cx="4800600" cy="3600450"/>
          </a:xfrm>
        </p:spPr>
      </p:pic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E512C4-BB16-4134-86DC-B3334B3F013D}"/>
              </a:ext>
            </a:extLst>
          </p:cNvPr>
          <p:cNvSpPr txBox="1">
            <a:spLocks/>
          </p:cNvSpPr>
          <p:nvPr/>
        </p:nvSpPr>
        <p:spPr>
          <a:xfrm>
            <a:off x="5352479" y="3501008"/>
            <a:ext cx="352839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788988" rtl="0" fontAlgn="base">
              <a:spcBef>
                <a:spcPts val="600"/>
              </a:spcBef>
              <a:spcAft>
                <a:spcPts val="4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600" b="1" kern="12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00000"/>
              <a:buFont typeface="FS Albert" pitchFamily="50" charset="0"/>
              <a:buChar char="–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138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2175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791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25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400" dirty="0" err="1"/>
              <a:t>GoodWe</a:t>
            </a:r>
            <a:r>
              <a:rPr lang="en-US" sz="2400" dirty="0"/>
              <a:t> EM </a:t>
            </a:r>
            <a:r>
              <a:rPr lang="en-US" sz="2400" dirty="0" err="1"/>
              <a:t>WiFi</a:t>
            </a:r>
            <a:r>
              <a:rPr lang="en-US" sz="2400" dirty="0"/>
              <a:t> Reset</a:t>
            </a:r>
          </a:p>
        </p:txBody>
      </p:sp>
    </p:spTree>
    <p:extLst>
      <p:ext uri="{BB962C8B-B14F-4D97-AF65-F5344CB8AC3E}">
        <p14:creationId xmlns:p14="http://schemas.microsoft.com/office/powerpoint/2010/main" val="2972179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Commission the inverter </a:t>
            </a:r>
          </a:p>
        </p:txBody>
      </p:sp>
      <p:pic>
        <p:nvPicPr>
          <p:cNvPr id="13" name="Picture 2" descr="C:\Users\ReinierRu\Pictures\GoodWe training\87685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74" y="1530061"/>
            <a:ext cx="5377235" cy="485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771800" y="404664"/>
            <a:ext cx="5832648" cy="344488"/>
          </a:xfrm>
        </p:spPr>
        <p:txBody>
          <a:bodyPr/>
          <a:lstStyle/>
          <a:p>
            <a:endParaRPr lang="en-GB" sz="2800" b="1" dirty="0">
              <a:solidFill>
                <a:srgbClr val="F496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70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00661"/>
            <a:ext cx="2912310" cy="5177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290092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7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393027"/>
            <a:ext cx="5832648" cy="344488"/>
          </a:xfrm>
        </p:spPr>
        <p:txBody>
          <a:bodyPr/>
          <a:lstStyle/>
          <a:p>
            <a:r>
              <a:rPr lang="en-GB" sz="2800" dirty="0" err="1">
                <a:solidFill>
                  <a:srgbClr val="F49602"/>
                </a:solidFill>
              </a:rPr>
              <a:t>PVmaster</a:t>
            </a:r>
            <a:r>
              <a:rPr lang="en-GB" sz="2800" dirty="0">
                <a:solidFill>
                  <a:srgbClr val="F49602"/>
                </a:solidFill>
              </a:rPr>
              <a:t> APP</a:t>
            </a:r>
          </a:p>
        </p:txBody>
      </p:sp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0567"/>
            <a:ext cx="2885505" cy="5129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37794"/>
            <a:ext cx="2952328" cy="52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09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59358"/>
            <a:ext cx="2900921" cy="5157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159358"/>
            <a:ext cx="2880319" cy="512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6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18366"/>
            <a:ext cx="2880320" cy="5120569"/>
          </a:xfrm>
        </p:spPr>
      </p:pic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18366"/>
            <a:ext cx="286041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0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9393"/>
            <a:ext cx="2754808" cy="4897437"/>
          </a:xfrm>
        </p:spPr>
      </p:pic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51" y="1199393"/>
            <a:ext cx="2754808" cy="48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39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4" y="1179533"/>
            <a:ext cx="2889572" cy="513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94" y="1179533"/>
            <a:ext cx="2889572" cy="51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38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D9C31-9ED1-4615-8563-6F43EE478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43" y="1052736"/>
            <a:ext cx="7744866" cy="54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97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8" y="1268760"/>
            <a:ext cx="2754808" cy="4897437"/>
          </a:xfrm>
        </p:spPr>
      </p:pic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1268760"/>
            <a:ext cx="2754808" cy="48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0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80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09" y="1179533"/>
            <a:ext cx="2911343" cy="51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5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29" y="1161294"/>
            <a:ext cx="2855260" cy="5076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1294"/>
            <a:ext cx="2855260" cy="50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2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endParaRPr lang="en-ZA" sz="2800" b="1" dirty="0">
              <a:solidFill>
                <a:srgbClr val="F49602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Sizing a </a:t>
            </a:r>
            <a:r>
              <a:rPr lang="en-ZA" b="1" dirty="0" err="1">
                <a:solidFill>
                  <a:srgbClr val="008FC3"/>
                </a:solidFill>
              </a:rPr>
              <a:t>Goodwe</a:t>
            </a:r>
            <a:r>
              <a:rPr lang="en-ZA" b="1" dirty="0">
                <a:solidFill>
                  <a:srgbClr val="008FC3"/>
                </a:solidFill>
              </a:rPr>
              <a:t> inverter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EECB735-701E-4A38-8660-18F723FA4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2479080"/>
            <a:ext cx="6265043" cy="4391893"/>
          </a:xfrm>
        </p:spPr>
        <p:txBody>
          <a:bodyPr/>
          <a:lstStyle/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Back up-capacity requirements 2.3kVA or 4.6kVA?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2.3kVA suitable for smaller loads: lights, electronics, gate and electric fence.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4.6kVA suitable for larger loads: fridge, microwave, salt aquarium </a:t>
            </a:r>
            <a:r>
              <a:rPr lang="en-GB" spc="-5" dirty="0" err="1"/>
              <a:t>ect</a:t>
            </a:r>
            <a:r>
              <a:rPr lang="en-GB" spc="-5" dirty="0"/>
              <a:t>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PV generation capacity will be based on daily usage of the site.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3kVA,3.6kVA and 5kVA capacity available to suit different needs.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endParaRPr lang="en-GB" spc="-5" dirty="0"/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The ES inverter may initially seem like a better choice because of the larger back-up supply, however more batteries would be required VS the EM range.</a:t>
            </a:r>
            <a:endParaRPr lang="en-GB" dirty="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CE21B600-F57E-48DD-8CCA-277CC672478A}"/>
              </a:ext>
            </a:extLst>
          </p:cNvPr>
          <p:cNvSpPr txBox="1">
            <a:spLocks/>
          </p:cNvSpPr>
          <p:nvPr/>
        </p:nvSpPr>
        <p:spPr bwMode="auto">
          <a:xfrm>
            <a:off x="381960" y="1705289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Choosing inverter size</a:t>
            </a:r>
          </a:p>
        </p:txBody>
      </p:sp>
    </p:spTree>
    <p:extLst>
      <p:ext uri="{BB962C8B-B14F-4D97-AF65-F5344CB8AC3E}">
        <p14:creationId xmlns:p14="http://schemas.microsoft.com/office/powerpoint/2010/main" val="1996362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endParaRPr lang="en-ZA" sz="2800" b="1" dirty="0">
              <a:solidFill>
                <a:srgbClr val="F49602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9260EF3E-C277-448C-999B-8E827EC96498}"/>
              </a:ext>
            </a:extLst>
          </p:cNvPr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Sizing a </a:t>
            </a:r>
            <a:r>
              <a:rPr lang="en-ZA" b="1" dirty="0" err="1">
                <a:solidFill>
                  <a:srgbClr val="008FC3"/>
                </a:solidFill>
              </a:rPr>
              <a:t>Goodwe</a:t>
            </a:r>
            <a:r>
              <a:rPr lang="en-ZA" b="1" dirty="0">
                <a:solidFill>
                  <a:srgbClr val="008FC3"/>
                </a:solidFill>
              </a:rPr>
              <a:t> and Pylon system 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B7B106B8-8A6D-445A-BA41-6A07D0010B81}"/>
              </a:ext>
            </a:extLst>
          </p:cNvPr>
          <p:cNvSpPr txBox="1">
            <a:spLocks/>
          </p:cNvSpPr>
          <p:nvPr/>
        </p:nvSpPr>
        <p:spPr bwMode="auto">
          <a:xfrm>
            <a:off x="381960" y="1705289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Sizing the battery bank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3C190F-407C-41A1-901C-FE1D7541E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479080"/>
            <a:ext cx="8352928" cy="4391893"/>
          </a:xfrm>
        </p:spPr>
        <p:txBody>
          <a:bodyPr/>
          <a:lstStyle/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The </a:t>
            </a:r>
            <a:r>
              <a:rPr lang="en-GB" spc="-5" dirty="0" err="1"/>
              <a:t>Goodwe</a:t>
            </a:r>
            <a:r>
              <a:rPr lang="en-GB" spc="-5" dirty="0"/>
              <a:t> inverter does not make use of the overload capability of the Pylon battery.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The inverter will turn off the back-up circuit should the battery bank nominal current be exceeded.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For the US2000B this current is 25A per battery, 37A for the US3000B.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For the 4.6kVA ES inverter, a minimum of</a:t>
            </a:r>
            <a:r>
              <a:rPr lang="en-GB" i="1" spc="-5" dirty="0"/>
              <a:t> </a:t>
            </a:r>
            <a:r>
              <a:rPr lang="en-GB" spc="-5" dirty="0"/>
              <a:t>four</a:t>
            </a:r>
            <a:r>
              <a:rPr lang="en-GB" i="1" spc="-5" dirty="0"/>
              <a:t> </a:t>
            </a:r>
            <a:r>
              <a:rPr lang="en-GB" spc="-5" dirty="0"/>
              <a:t>US2000B or three US3000B units would be needed to get the rated AC output.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For the 2.3kVA only 2 US2000B are needed to reach the max output.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Pylon units can be discharged to 89% of their rated nominal capacity.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When designing a bank, remember to include losses from the inverter and cables.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endParaRPr lang="en-GB" spc="-5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r>
              <a:rPr lang="en-GB" spc="-5" dirty="0"/>
              <a:t>As can be seen you need twice the battery bank size to run the ES to full capacity. If cost is a concern it may be better to use a EM inverter and have only critical back-up loads.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762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endParaRPr lang="en-ZA" sz="2800" b="1" dirty="0">
              <a:solidFill>
                <a:srgbClr val="F49602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0B510E69-725D-4B7C-BC1D-B6383C713715}"/>
              </a:ext>
            </a:extLst>
          </p:cNvPr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Sizing a </a:t>
            </a:r>
            <a:r>
              <a:rPr lang="en-ZA" b="1" dirty="0" err="1">
                <a:solidFill>
                  <a:srgbClr val="008FC3"/>
                </a:solidFill>
              </a:rPr>
              <a:t>Goodwe</a:t>
            </a:r>
            <a:r>
              <a:rPr lang="en-ZA" b="1" dirty="0">
                <a:solidFill>
                  <a:srgbClr val="008FC3"/>
                </a:solidFill>
              </a:rPr>
              <a:t> and BYD system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916330A-8CCE-43C2-AF05-2B5E4E694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60" y="1705289"/>
            <a:ext cx="8352928" cy="4391893"/>
          </a:xfrm>
        </p:spPr>
        <p:txBody>
          <a:bodyPr/>
          <a:lstStyle/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BYD units have a larger discharge current of 50A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For a EM inverter, only one 2.4kWH battery would be needed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For a ES a minimum of 2 are needed.</a:t>
            </a:r>
          </a:p>
          <a:p>
            <a:pPr marL="193675" indent="-18097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BYD may be a better option for the ES inverter as only two units are needed.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F2E2B-409D-4A1A-97C8-344BD5883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95" y="3371517"/>
            <a:ext cx="2588895" cy="2844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7A103-2C36-43FD-9D33-6E2E82C2E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3503573"/>
            <a:ext cx="2717601" cy="24918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3A5D2A-A97A-459F-B514-9F540FF8FD19}"/>
              </a:ext>
            </a:extLst>
          </p:cNvPr>
          <p:cNvSpPr txBox="1"/>
          <p:nvPr/>
        </p:nvSpPr>
        <p:spPr>
          <a:xfrm>
            <a:off x="3670501" y="3354331"/>
            <a:ext cx="1311437" cy="264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2859" rIns="85719" bIns="42859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00501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r>
              <a:rPr lang="en-ZA" sz="2800" b="1" dirty="0">
                <a:solidFill>
                  <a:srgbClr val="F49602"/>
                </a:solidFill>
              </a:rPr>
              <a:t>Lesson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17D77-E581-4E6F-B656-32522EEB3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67"/>
            <a:ext cx="9144000" cy="64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22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r>
              <a:rPr lang="en-ZA" sz="2800" b="1" dirty="0">
                <a:solidFill>
                  <a:srgbClr val="F49602"/>
                </a:solidFill>
              </a:rPr>
              <a:t>Lesson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5E24F7-2A97-484F-B5A9-C23AF3499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921413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19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endParaRPr lang="en-ZA" sz="2800" b="1" dirty="0">
              <a:solidFill>
                <a:srgbClr val="F49602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>
            <a:spLocks/>
          </p:cNvSpPr>
          <p:nvPr/>
        </p:nvSpPr>
        <p:spPr bwMode="auto">
          <a:xfrm>
            <a:off x="539552" y="1125860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Trouble shooting common issues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E4677E-9F98-44FF-8138-46CE6A99B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94422"/>
            <a:ext cx="8352928" cy="4391893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r>
              <a:rPr lang="en-GB" spc="-5" dirty="0"/>
              <a:t>Unit reading export even though export is disabled.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Check CT direction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Check meter communication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endParaRPr lang="en-GB" spc="-5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r>
              <a:rPr lang="en-GB" spc="-5" dirty="0"/>
              <a:t>Unit not communicating to batteries.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Check cable, must be plugged into CAN port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Check addressing switches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Check settings for correct battery selection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endParaRPr lang="en-GB" spc="-5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r>
              <a:rPr lang="en-GB" spc="-5" dirty="0"/>
              <a:t>PV Master not connecting or getting setup failed message.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Ensure </a:t>
            </a:r>
            <a:r>
              <a:rPr lang="en-GB" spc="-5" dirty="0" err="1"/>
              <a:t>WiFi</a:t>
            </a:r>
            <a:r>
              <a:rPr lang="en-GB" spc="-5" dirty="0"/>
              <a:t> dongle firmware is latest version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Ensure PV master is latest version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endParaRPr lang="en-GB" spc="-5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r>
              <a:rPr lang="en-GB" spc="-5" dirty="0"/>
              <a:t>Unit not connecting to </a:t>
            </a:r>
            <a:r>
              <a:rPr lang="en-GB" spc="-5" dirty="0" err="1"/>
              <a:t>WiFi</a:t>
            </a:r>
            <a:r>
              <a:rPr lang="en-GB" spc="-5" dirty="0"/>
              <a:t>, </a:t>
            </a:r>
            <a:r>
              <a:rPr lang="en-GB" spc="-5" dirty="0" err="1"/>
              <a:t>Sems</a:t>
            </a:r>
            <a:r>
              <a:rPr lang="en-GB" spc="-5" dirty="0"/>
              <a:t> portal showing “offline”</a:t>
            </a:r>
          </a:p>
          <a:p>
            <a:pPr marL="184150" indent="-1714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9395" algn="l"/>
                <a:tab pos="240029" algn="l"/>
              </a:tabLst>
            </a:pPr>
            <a:r>
              <a:rPr lang="en-GB" spc="-5" dirty="0"/>
              <a:t>Inverter firmware and </a:t>
            </a:r>
            <a:r>
              <a:rPr lang="en-GB" spc="-5" dirty="0" err="1"/>
              <a:t>WiFi</a:t>
            </a:r>
            <a:r>
              <a:rPr lang="en-GB" spc="-5" dirty="0"/>
              <a:t> firmware should be updated with latest version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endParaRPr lang="en-GB" spc="-5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endParaRPr lang="en-GB" sz="2000" spc="-5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r>
              <a:rPr lang="en-GB" spc="-5" dirty="0"/>
              <a:t> 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endParaRPr lang="en-GB" spc="-5" dirty="0"/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395" algn="l"/>
                <a:tab pos="240029" algn="l"/>
              </a:tabLst>
            </a:pPr>
            <a:br>
              <a:rPr lang="en-GB" spc="-5" dirty="0"/>
            </a:br>
            <a:r>
              <a:rPr lang="en-GB" spc="-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96738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System Monitoring </a:t>
            </a:r>
          </a:p>
        </p:txBody>
      </p:sp>
      <p:sp>
        <p:nvSpPr>
          <p:cNvPr id="13" name="object 8"/>
          <p:cNvSpPr txBox="1">
            <a:spLocks/>
          </p:cNvSpPr>
          <p:nvPr/>
        </p:nvSpPr>
        <p:spPr bwMode="auto">
          <a:xfrm>
            <a:off x="1725171" y="5726631"/>
            <a:ext cx="5261610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414655" lvl="1" algn="ctr">
              <a:lnSpc>
                <a:spcPct val="100000"/>
              </a:lnSpc>
              <a:tabLst>
                <a:tab pos="619125" algn="l"/>
              </a:tabLst>
            </a:pPr>
            <a:r>
              <a:rPr lang="en-US" sz="2400" b="1" u="sng" spc="-20" dirty="0">
                <a:solidFill>
                  <a:srgbClr val="006FC0"/>
                </a:solidFill>
                <a:latin typeface="Cambria Math"/>
                <a:cs typeface="Cambria Math"/>
                <a:hlinkClick r:id="rId6"/>
              </a:rPr>
              <a:t>http://www.goodwe-power.com/</a:t>
            </a:r>
            <a:endParaRPr lang="en-US" sz="2400" b="1" dirty="0">
              <a:latin typeface="Cambria Math"/>
              <a:cs typeface="Cambria Math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F7C963-B829-42B0-BD5D-3C8B7BC75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58" y="1585643"/>
            <a:ext cx="82105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6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064896" cy="4897090"/>
          </a:xfrm>
        </p:spPr>
        <p:txBody>
          <a:bodyPr/>
          <a:lstStyle/>
          <a:p>
            <a:pPr algn="ctr"/>
            <a:endParaRPr lang="en-GB" b="0" dirty="0"/>
          </a:p>
          <a:p>
            <a:pPr algn="ctr"/>
            <a:endParaRPr lang="en-GB" b="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340768"/>
            <a:ext cx="8712968" cy="36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2859" rIns="85719" bIns="42859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8661" y="1335899"/>
            <a:ext cx="8640960" cy="451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2859" rIns="85719" bIns="42859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  <a:p>
            <a:pPr algn="ctr"/>
            <a:endParaRPr lang="en-GB" dirty="0">
              <a:solidFill>
                <a:srgbClr val="008FC3"/>
              </a:solidFill>
            </a:endParaRPr>
          </a:p>
        </p:txBody>
      </p:sp>
      <p:pic>
        <p:nvPicPr>
          <p:cNvPr id="12" name="Picture 11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67544" y="1466272"/>
            <a:ext cx="8064896" cy="432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788988" rtl="0" fontAlgn="base">
              <a:spcBef>
                <a:spcPts val="600"/>
              </a:spcBef>
              <a:spcAft>
                <a:spcPts val="4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600" b="1" kern="12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 3" pitchFamily="18" charset="2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74625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358775" indent="-184150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00000"/>
              <a:buFont typeface="FS Albert" pitchFamily="50" charset="0"/>
              <a:buChar char="–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533400" indent="-174625" algn="l" defTabSz="788988" rtl="0" fontAlgn="base">
              <a:lnSpc>
                <a:spcPct val="110000"/>
              </a:lnSpc>
              <a:spcBef>
                <a:spcPct val="0"/>
              </a:spcBef>
              <a:spcAft>
                <a:spcPts val="238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  <a:defRPr lang="en-GB"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719138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2175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791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FS Albert" pitchFamily="50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253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5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08FC3"/>
                </a:solidFill>
              </a:rPr>
              <a:t>If the scenario requires multiple Pylon battery modules </a:t>
            </a:r>
          </a:p>
          <a:p>
            <a:endParaRPr lang="en-GB" sz="1800" dirty="0">
              <a:solidFill>
                <a:srgbClr val="008FC3"/>
              </a:solidFill>
            </a:endParaRPr>
          </a:p>
          <a:p>
            <a:r>
              <a:rPr lang="en-GB" b="0" dirty="0">
                <a:solidFill>
                  <a:srgbClr val="008FC3"/>
                </a:solidFill>
              </a:rPr>
              <a:t>Internal communication of the Pylon batteries is limited to 8 modules, Pylon can manage battery information for only 8 modules in parallel per inverter with the address allocated automatically.</a:t>
            </a:r>
          </a:p>
          <a:p>
            <a:r>
              <a:rPr lang="en-GB" b="0" dirty="0">
                <a:solidFill>
                  <a:srgbClr val="008FC3"/>
                </a:solidFill>
              </a:rPr>
              <a:t>For larger banks, a </a:t>
            </a:r>
            <a:r>
              <a:rPr lang="en-GB" b="0" dirty="0" err="1">
                <a:solidFill>
                  <a:srgbClr val="008FC3"/>
                </a:solidFill>
              </a:rPr>
              <a:t>Pylontech</a:t>
            </a:r>
            <a:r>
              <a:rPr lang="en-GB" b="0" dirty="0">
                <a:solidFill>
                  <a:srgbClr val="008FC3"/>
                </a:solidFill>
              </a:rPr>
              <a:t> LV-Hub can be used to connect 5 banks of 8 </a:t>
            </a:r>
            <a:r>
              <a:rPr lang="en-GB" b="0" dirty="0" err="1">
                <a:solidFill>
                  <a:srgbClr val="008FC3"/>
                </a:solidFill>
              </a:rPr>
              <a:t>battereis</a:t>
            </a:r>
            <a:r>
              <a:rPr lang="en-GB" b="0" dirty="0">
                <a:solidFill>
                  <a:srgbClr val="008FC3"/>
                </a:solidFill>
              </a:rPr>
              <a:t> </a:t>
            </a:r>
          </a:p>
          <a:p>
            <a:endParaRPr lang="en-GB" dirty="0">
              <a:solidFill>
                <a:srgbClr val="008FC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91557C-76E4-4171-ADBD-E0AFDF38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48" y="3658397"/>
            <a:ext cx="6939455" cy="200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02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8"/>
          <p:cNvSpPr txBox="1">
            <a:spLocks/>
          </p:cNvSpPr>
          <p:nvPr/>
        </p:nvSpPr>
        <p:spPr bwMode="auto">
          <a:xfrm>
            <a:off x="426514" y="1344607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Monitoring Platform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FC2E1-933F-493B-ADBF-BF1A20DA1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860" y="1675443"/>
            <a:ext cx="6931202" cy="470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8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8"/>
          <p:cNvSpPr txBox="1">
            <a:spLocks/>
          </p:cNvSpPr>
          <p:nvPr/>
        </p:nvSpPr>
        <p:spPr bwMode="auto">
          <a:xfrm>
            <a:off x="429027" y="1179533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Station Overview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0A3A92-A43A-4732-A2CC-8659820C5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556792"/>
            <a:ext cx="7713970" cy="47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4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D566C2-9163-467C-A3B6-272AF2D1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58" y="1571625"/>
            <a:ext cx="3824847" cy="2880866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 </a:t>
            </a:r>
            <a:endParaRPr lang="en-US" sz="1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en-US" b="0" spc="-5" dirty="0"/>
              <a:t>Select End User and complete the form.</a:t>
            </a:r>
          </a:p>
          <a:p>
            <a:pPr marL="12700" marR="5080">
              <a:lnSpc>
                <a:spcPct val="100000"/>
              </a:lnSpc>
            </a:pPr>
            <a:r>
              <a:rPr lang="en-US" b="0" spc="-5" dirty="0"/>
              <a:t>Visitors will need to create an End User account </a:t>
            </a:r>
            <a:endParaRPr lang="en-US" b="0" dirty="0"/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426514" y="1344607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Register an Account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EA28D-304D-4268-AD15-0EFA89566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585" y="1124744"/>
            <a:ext cx="3666297" cy="5112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A498D-DC04-4E4A-9678-D9272DC70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460" y="3164581"/>
            <a:ext cx="3590535" cy="25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788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D566C2-9163-467C-A3B6-272AF2D1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1139415"/>
            <a:ext cx="5400600" cy="792089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Station</a:t>
            </a:r>
            <a:endParaRPr lang="en-US" sz="1800" dirty="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US" b="0" dirty="0"/>
              <a:t>Go into Plant Setup and add owner email</a:t>
            </a:r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90869" y="973998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Add a Station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ECBA7-46FD-494D-ACE3-9AAA3D4B7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2896"/>
            <a:ext cx="9144000" cy="32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73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D566C2-9163-467C-A3B6-272AF2D1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1139415"/>
            <a:ext cx="5400600" cy="792089"/>
          </a:xfrm>
        </p:spPr>
        <p:txBody>
          <a:bodyPr/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Station</a:t>
            </a:r>
            <a:endParaRPr lang="en-US" sz="1800" dirty="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US" b="0" dirty="0"/>
              <a:t>Continue and complete the details, click submit</a:t>
            </a:r>
          </a:p>
          <a:p>
            <a:pPr marL="355600" marR="508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en-US" b="0" dirty="0"/>
              <a:t>The system will then prompt to add a inverter to the plant</a:t>
            </a:r>
          </a:p>
        </p:txBody>
      </p:sp>
      <p:sp>
        <p:nvSpPr>
          <p:cNvPr id="10" name="object 8"/>
          <p:cNvSpPr txBox="1">
            <a:spLocks/>
          </p:cNvSpPr>
          <p:nvPr/>
        </p:nvSpPr>
        <p:spPr bwMode="auto">
          <a:xfrm>
            <a:off x="90869" y="973998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Add a Station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BFA142-B838-46A1-9890-86B1B2BC1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50" y="2276871"/>
            <a:ext cx="9144000" cy="322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5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D566C2-9163-467C-A3B6-272AF2D1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30" y="1988840"/>
            <a:ext cx="7475637" cy="2880866"/>
          </a:xfrm>
        </p:spPr>
        <p:txBody>
          <a:bodyPr/>
          <a:lstStyle/>
          <a:p>
            <a:pPr marL="12700" marR="5080" algn="just">
              <a:lnSpc>
                <a:spcPct val="100000"/>
              </a:lnSpc>
            </a:pPr>
            <a:r>
              <a:rPr lang="en-US" b="0" spc="-5" dirty="0"/>
              <a:t>The </a:t>
            </a:r>
            <a:r>
              <a:rPr lang="en-US" spc="-5" dirty="0"/>
              <a:t>Serial Number </a:t>
            </a:r>
            <a:r>
              <a:rPr lang="en-US" b="0" spc="-5" dirty="0"/>
              <a:t>and </a:t>
            </a:r>
            <a:r>
              <a:rPr lang="en-US" spc="-5" dirty="0"/>
              <a:t>Check Code </a:t>
            </a:r>
            <a:r>
              <a:rPr lang="en-US" b="0" spc="-5" dirty="0"/>
              <a:t>will be required to register an inverter.</a:t>
            </a:r>
          </a:p>
          <a:p>
            <a:pPr marL="12700" marR="5080" algn="just">
              <a:lnSpc>
                <a:spcPct val="100000"/>
              </a:lnSpc>
            </a:pPr>
            <a:r>
              <a:rPr lang="en-US" b="0" spc="-5" dirty="0"/>
              <a:t>The </a:t>
            </a:r>
            <a:r>
              <a:rPr lang="en-US" spc="-5" dirty="0"/>
              <a:t>Serial Number </a:t>
            </a:r>
            <a:r>
              <a:rPr lang="en-US" b="0" spc="-5" dirty="0"/>
              <a:t>and </a:t>
            </a:r>
            <a:r>
              <a:rPr lang="en-US" spc="-5" dirty="0"/>
              <a:t>Check Code </a:t>
            </a:r>
            <a:r>
              <a:rPr lang="en-US" b="0" spc="-5" dirty="0"/>
              <a:t>can be found on the inverter name plate.</a:t>
            </a:r>
          </a:p>
          <a:p>
            <a:pPr marL="355600" marR="5080" indent="-342900" algn="just">
              <a:lnSpc>
                <a:spcPct val="100000"/>
              </a:lnSpc>
              <a:buFont typeface="+mj-lt"/>
              <a:buAutoNum type="arabicPeriod"/>
            </a:pPr>
            <a:endParaRPr lang="en-US" b="0" dirty="0"/>
          </a:p>
        </p:txBody>
      </p:sp>
      <p:sp>
        <p:nvSpPr>
          <p:cNvPr id="11" name="object 8"/>
          <p:cNvSpPr txBox="1">
            <a:spLocks/>
          </p:cNvSpPr>
          <p:nvPr/>
        </p:nvSpPr>
        <p:spPr bwMode="auto">
          <a:xfrm>
            <a:off x="426514" y="1344607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Add an Inverter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67C91-E39E-496A-BD28-DCE52CC7D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2825215"/>
            <a:ext cx="5046740" cy="32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64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ReinierRu\Pictures\GoodWe pp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2645465" cy="47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196752"/>
            <a:ext cx="2808312" cy="4992554"/>
          </a:xfrm>
          <a:prstGeom prst="rect">
            <a:avLst/>
          </a:prstGeom>
        </p:spPr>
      </p:pic>
      <p:sp>
        <p:nvSpPr>
          <p:cNvPr id="10" name="object 8"/>
          <p:cNvSpPr txBox="1">
            <a:spLocks/>
          </p:cNvSpPr>
          <p:nvPr/>
        </p:nvSpPr>
        <p:spPr bwMode="auto">
          <a:xfrm>
            <a:off x="429027" y="1179533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APP Monitoring</a:t>
            </a:r>
          </a:p>
        </p:txBody>
      </p:sp>
    </p:spTree>
    <p:extLst>
      <p:ext uri="{BB962C8B-B14F-4D97-AF65-F5344CB8AC3E}">
        <p14:creationId xmlns:p14="http://schemas.microsoft.com/office/powerpoint/2010/main" val="32983510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" y="1124744"/>
            <a:ext cx="2845013" cy="50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24744"/>
            <a:ext cx="2900921" cy="5157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41" y="1124744"/>
            <a:ext cx="2941425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518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Installer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D340B-24A5-47BF-BD2F-904D8D2BF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72" y="1791553"/>
            <a:ext cx="7272808" cy="1074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 </a:t>
            </a:r>
            <a:r>
              <a:rPr lang="en-US" dirty="0" err="1"/>
              <a:t>SegenSolar</a:t>
            </a:r>
            <a:r>
              <a:rPr lang="en-US" dirty="0"/>
              <a:t> for a installer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Installer can view all connected installations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B17EF-525D-4CA0-9392-60BA8ECB4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39478"/>
            <a:ext cx="9144000" cy="30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490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Pylon Application Note and Documents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0" y="1652572"/>
            <a:ext cx="7953411" cy="456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ReinierRu\Pictures\GoodWe training\1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7" y="1670719"/>
            <a:ext cx="4824536" cy="152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0"/>
          <p:cNvSpPr/>
          <p:nvPr/>
        </p:nvSpPr>
        <p:spPr>
          <a:xfrm>
            <a:off x="718687" y="10832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/>
          <p:nvPr/>
        </p:nvSpPr>
        <p:spPr>
          <a:xfrm>
            <a:off x="718687" y="1499355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5620" y="3789040"/>
            <a:ext cx="2436216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sz="2800" b="1" dirty="0">
                <a:solidFill>
                  <a:srgbClr val="008FC3"/>
                </a:solidFill>
              </a:rPr>
              <a:t>Power Switch</a:t>
            </a:r>
          </a:p>
        </p:txBody>
      </p:sp>
      <p:pic>
        <p:nvPicPr>
          <p:cNvPr id="8199" name="Picture 7" descr="C:\Users\ReinierRu\Pictures\GoodWe training\Pylontech presentation March 201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7" y="4221088"/>
            <a:ext cx="2580591" cy="18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ReinierRu\Pictures\GoodWe training\32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27" y="4221353"/>
            <a:ext cx="2538412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935596" y="1125330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b="1" dirty="0">
                <a:solidFill>
                  <a:srgbClr val="008FC3"/>
                </a:solidFill>
              </a:rPr>
              <a:t>Module Layout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876528" y="2180232"/>
            <a:ext cx="324036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sz="2800" b="1" dirty="0">
                <a:solidFill>
                  <a:srgbClr val="008FC3"/>
                </a:solidFill>
              </a:rPr>
              <a:t>Front Panel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148064" y="3789040"/>
            <a:ext cx="324036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sz="2800" b="1" dirty="0">
                <a:solidFill>
                  <a:srgbClr val="008FC3"/>
                </a:solidFill>
              </a:rPr>
              <a:t>Link Ports</a:t>
            </a:r>
          </a:p>
        </p:txBody>
      </p:sp>
    </p:spTree>
    <p:extLst>
      <p:ext uri="{BB962C8B-B14F-4D97-AF65-F5344CB8AC3E}">
        <p14:creationId xmlns:p14="http://schemas.microsoft.com/office/powerpoint/2010/main" val="25311945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ReinierRu\Pictures\GoodWe training\Pylontech presentation March 20174567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05" y="1628800"/>
            <a:ext cx="843814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0"/>
          <p:cNvSpPr/>
          <p:nvPr/>
        </p:nvSpPr>
        <p:spPr>
          <a:xfrm>
            <a:off x="713048" y="1083508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713048" y="1499601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93344" y="1083508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b="1" dirty="0">
                <a:solidFill>
                  <a:srgbClr val="008FC3"/>
                </a:solidFill>
              </a:rPr>
              <a:t>Warranty extension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15615" y="5977508"/>
            <a:ext cx="741682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sz="2800" b="1" dirty="0">
                <a:solidFill>
                  <a:srgbClr val="008FC3"/>
                </a:solidFill>
              </a:rPr>
              <a:t>http://www.pylontech.com.cn/service/support</a:t>
            </a:r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0"/>
          <p:cNvSpPr/>
          <p:nvPr/>
        </p:nvSpPr>
        <p:spPr>
          <a:xfrm>
            <a:off x="713048" y="1083508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713048" y="1499601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93344" y="1083508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b="1" dirty="0">
                <a:solidFill>
                  <a:srgbClr val="008FC3"/>
                </a:solidFill>
              </a:rPr>
              <a:t>Warranty BYD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BC293-D44E-4F27-A4EC-D4C3F493C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98" y="1835942"/>
            <a:ext cx="2714024" cy="352245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37CB5F-77C6-4E11-99B4-59B23A5C6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8" y="2270202"/>
            <a:ext cx="5832648" cy="3096344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Complete form and submit to </a:t>
            </a:r>
            <a:r>
              <a:rPr lang="en-US" spc="-5" dirty="0" err="1"/>
              <a:t>SegenSolar</a:t>
            </a:r>
            <a:br>
              <a:rPr lang="en-US" spc="-5" dirty="0"/>
            </a:br>
            <a:endParaRPr lang="en-US" spc="-5" dirty="0"/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hlinkClick r:id="rId7"/>
              </a:rPr>
              <a:t>https://portal.segensolar.co.za/reseller/docs/warranty_submission_ver.3.1_20170922.pdf</a:t>
            </a:r>
            <a:endParaRPr lang="en-US" spc="-5" dirty="0"/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291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0"/>
          <p:cNvSpPr/>
          <p:nvPr/>
        </p:nvSpPr>
        <p:spPr>
          <a:xfrm>
            <a:off x="381960" y="10598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381960" y="1481963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 txBox="1">
            <a:spLocks/>
          </p:cNvSpPr>
          <p:nvPr/>
        </p:nvSpPr>
        <p:spPr bwMode="auto">
          <a:xfrm>
            <a:off x="539552" y="1104935"/>
            <a:ext cx="5261610" cy="3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ZA" b="1" dirty="0">
                <a:solidFill>
                  <a:srgbClr val="008FC3"/>
                </a:solidFill>
              </a:rPr>
              <a:t>Product Warranty </a:t>
            </a:r>
          </a:p>
        </p:txBody>
      </p:sp>
      <p:sp>
        <p:nvSpPr>
          <p:cNvPr id="12" name="object 3"/>
          <p:cNvSpPr txBox="1"/>
          <p:nvPr/>
        </p:nvSpPr>
        <p:spPr>
          <a:xfrm>
            <a:off x="823025" y="1746657"/>
            <a:ext cx="7353934" cy="42845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0" dirty="0">
                <a:solidFill>
                  <a:srgbClr val="008FC3"/>
                </a:solidFill>
                <a:latin typeface="Calibri"/>
                <a:cs typeface="Calibri"/>
              </a:rPr>
              <a:t>STANDARD</a:t>
            </a:r>
            <a:r>
              <a:rPr sz="1800" b="1" spc="-185" dirty="0">
                <a:solidFill>
                  <a:srgbClr val="008FC3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8FC3"/>
                </a:solidFill>
                <a:latin typeface="Calibri"/>
                <a:cs typeface="Calibri"/>
              </a:rPr>
              <a:t>WARRANTY</a:t>
            </a:r>
            <a:endParaRPr sz="1800" dirty="0">
              <a:solidFill>
                <a:srgbClr val="008FC3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 dirty="0">
              <a:solidFill>
                <a:srgbClr val="008FC3"/>
              </a:solidFill>
              <a:latin typeface="Times New Roman"/>
              <a:cs typeface="Times New Roman"/>
            </a:endParaRPr>
          </a:p>
          <a:p>
            <a:pPr marL="12700" marR="12065">
              <a:lnSpc>
                <a:spcPct val="100000"/>
              </a:lnSpc>
            </a:pP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GOODWE </a:t>
            </a:r>
            <a:r>
              <a:rPr sz="1800" spc="10" dirty="0">
                <a:solidFill>
                  <a:srgbClr val="008FC3"/>
                </a:solidFill>
                <a:latin typeface="Calibri"/>
                <a:cs typeface="Calibri"/>
              </a:rPr>
              <a:t>NS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SS DS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DT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ES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series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inverters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come standard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with a </a:t>
            </a:r>
            <a:r>
              <a:rPr sz="1800" b="1" spc="-10" dirty="0">
                <a:solidFill>
                  <a:srgbClr val="008FC3"/>
                </a:solidFill>
                <a:latin typeface="Calibri"/>
                <a:cs typeface="Calibri"/>
              </a:rPr>
              <a:t>manufacturer’s  </a:t>
            </a:r>
            <a:r>
              <a:rPr sz="1800" b="1" spc="-15" dirty="0">
                <a:solidFill>
                  <a:srgbClr val="008FC3"/>
                </a:solidFill>
                <a:latin typeface="Calibri"/>
                <a:cs typeface="Calibri"/>
              </a:rPr>
              <a:t>warranty </a:t>
            </a:r>
            <a:r>
              <a:rPr sz="1800" b="1" spc="5" dirty="0">
                <a:solidFill>
                  <a:srgbClr val="008FC3"/>
                </a:solidFill>
                <a:latin typeface="Calibri"/>
                <a:cs typeface="Calibri"/>
              </a:rPr>
              <a:t>of </a:t>
            </a:r>
            <a:r>
              <a:rPr sz="1800" b="1" spc="-10" dirty="0">
                <a:solidFill>
                  <a:srgbClr val="008FC3"/>
                </a:solidFill>
                <a:latin typeface="Calibri"/>
                <a:cs typeface="Calibri"/>
              </a:rPr>
              <a:t>66 </a:t>
            </a:r>
            <a:r>
              <a:rPr sz="1800" b="1" spc="0" dirty="0">
                <a:solidFill>
                  <a:srgbClr val="008FC3"/>
                </a:solidFill>
                <a:latin typeface="Calibri"/>
                <a:cs typeface="Calibri"/>
              </a:rPr>
              <a:t>months </a:t>
            </a:r>
            <a:r>
              <a:rPr sz="1800" b="1" spc="-15" dirty="0">
                <a:solidFill>
                  <a:srgbClr val="008FC3"/>
                </a:solidFill>
                <a:latin typeface="Calibri"/>
                <a:cs typeface="Calibri"/>
              </a:rPr>
              <a:t>(5.5 </a:t>
            </a:r>
            <a:r>
              <a:rPr sz="1800" b="1" spc="-20" dirty="0">
                <a:solidFill>
                  <a:srgbClr val="008FC3"/>
                </a:solidFill>
                <a:latin typeface="Calibri"/>
                <a:cs typeface="Calibri"/>
              </a:rPr>
              <a:t>years) </a:t>
            </a:r>
            <a:r>
              <a:rPr sz="1800" spc="-20" dirty="0">
                <a:solidFill>
                  <a:srgbClr val="008FC3"/>
                </a:solidFill>
                <a:latin typeface="Calibri"/>
                <a:cs typeface="Calibri"/>
              </a:rPr>
              <a:t>from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the date of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production </a:t>
            </a:r>
            <a:r>
              <a:rPr sz="1800" spc="-20" dirty="0">
                <a:solidFill>
                  <a:srgbClr val="008FC3"/>
                </a:solidFill>
                <a:latin typeface="Calibri"/>
                <a:cs typeface="Calibri"/>
              </a:rPr>
              <a:t>from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JIANGSU 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GOODWE </a:t>
            </a:r>
            <a:r>
              <a:rPr sz="1800" spc="-25" dirty="0">
                <a:solidFill>
                  <a:srgbClr val="008FC3"/>
                </a:solidFill>
                <a:latin typeface="Calibri"/>
                <a:cs typeface="Calibri"/>
              </a:rPr>
              <a:t>POWER </a:t>
            </a:r>
            <a:r>
              <a:rPr sz="1800" spc="-75" dirty="0">
                <a:solidFill>
                  <a:srgbClr val="008FC3"/>
                </a:solidFill>
                <a:latin typeface="Calibri"/>
                <a:cs typeface="Calibri"/>
              </a:rPr>
              <a:t>SUPPLY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TECHNOLOGY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Co., </a:t>
            </a:r>
            <a:r>
              <a:rPr sz="1800" spc="-30" dirty="0">
                <a:solidFill>
                  <a:srgbClr val="008FC3"/>
                </a:solidFill>
                <a:latin typeface="Calibri"/>
                <a:cs typeface="Calibri"/>
              </a:rPr>
              <a:t>Ltd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(hereinafter </a:t>
            </a:r>
            <a:r>
              <a:rPr sz="1800" spc="-40" dirty="0">
                <a:solidFill>
                  <a:srgbClr val="008FC3"/>
                </a:solidFill>
                <a:latin typeface="Calibri"/>
                <a:cs typeface="Calibri"/>
              </a:rPr>
              <a:t>referred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to </a:t>
            </a:r>
            <a:r>
              <a:rPr sz="1800" spc="10" dirty="0">
                <a:solidFill>
                  <a:srgbClr val="008FC3"/>
                </a:solidFill>
                <a:latin typeface="Calibri"/>
                <a:cs typeface="Calibri"/>
              </a:rPr>
              <a:t>as 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GOODWE).</a:t>
            </a:r>
            <a:endParaRPr sz="1800" dirty="0">
              <a:solidFill>
                <a:srgbClr val="008FC3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solidFill>
                <a:srgbClr val="008FC3"/>
              </a:solidFill>
              <a:latin typeface="Times New Roman"/>
              <a:cs typeface="Times New Roman"/>
            </a:endParaRPr>
          </a:p>
          <a:p>
            <a:pPr marL="12700" marR="141605" algn="just">
              <a:lnSpc>
                <a:spcPct val="100899"/>
              </a:lnSpc>
            </a:pPr>
            <a:r>
              <a:rPr sz="1800" spc="5" dirty="0">
                <a:solidFill>
                  <a:srgbClr val="008FC3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accessory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products </a:t>
            </a:r>
            <a:r>
              <a:rPr sz="1800" spc="10" dirty="0">
                <a:solidFill>
                  <a:srgbClr val="008FC3"/>
                </a:solidFill>
                <a:latin typeface="Calibri"/>
                <a:cs typeface="Calibri"/>
              </a:rPr>
              <a:t>include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Antenna, </a:t>
            </a:r>
            <a:r>
              <a:rPr sz="1800" spc="-30" dirty="0">
                <a:solidFill>
                  <a:srgbClr val="008FC3"/>
                </a:solidFill>
                <a:latin typeface="Calibri"/>
                <a:cs typeface="Calibri"/>
              </a:rPr>
              <a:t>EzConverter,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EzMeter </a:t>
            </a:r>
            <a:r>
              <a:rPr sz="1800" spc="10" dirty="0">
                <a:solidFill>
                  <a:srgbClr val="008FC3"/>
                </a:solidFill>
                <a:latin typeface="Calibri"/>
                <a:cs typeface="Calibri"/>
              </a:rPr>
              <a:t>and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EzLogger 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come standard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with a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manufacturer’s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warranty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of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30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months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(2.5 </a:t>
            </a:r>
            <a:r>
              <a:rPr sz="1800" spc="-25" dirty="0">
                <a:solidFill>
                  <a:srgbClr val="008FC3"/>
                </a:solidFill>
                <a:latin typeface="Calibri"/>
                <a:cs typeface="Calibri"/>
              </a:rPr>
              <a:t>years) </a:t>
            </a:r>
            <a:r>
              <a:rPr sz="1800" spc="-30" dirty="0">
                <a:solidFill>
                  <a:srgbClr val="008FC3"/>
                </a:solidFill>
                <a:latin typeface="Calibri"/>
                <a:cs typeface="Calibri"/>
              </a:rPr>
              <a:t>from 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the date of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manufacturing </a:t>
            </a:r>
            <a:r>
              <a:rPr sz="1800" spc="-20" dirty="0">
                <a:solidFill>
                  <a:srgbClr val="008FC3"/>
                </a:solidFill>
                <a:latin typeface="Calibri"/>
                <a:cs typeface="Calibri"/>
              </a:rPr>
              <a:t>from</a:t>
            </a:r>
            <a:r>
              <a:rPr sz="1800" spc="-285" dirty="0">
                <a:solidFill>
                  <a:srgbClr val="008FC3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GOODWE.</a:t>
            </a:r>
            <a:endParaRPr sz="1800" dirty="0">
              <a:solidFill>
                <a:srgbClr val="008FC3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 dirty="0">
              <a:solidFill>
                <a:srgbClr val="008FC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1000"/>
              </a:lnSpc>
              <a:spcBef>
                <a:spcPts val="5"/>
              </a:spcBef>
            </a:pP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For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inverters (GOODWE </a:t>
            </a:r>
            <a:r>
              <a:rPr sz="1800" spc="10" dirty="0">
                <a:solidFill>
                  <a:srgbClr val="008FC3"/>
                </a:solidFill>
                <a:latin typeface="Calibri"/>
                <a:cs typeface="Calibri"/>
              </a:rPr>
              <a:t>NS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SS DS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DT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ES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series), </a:t>
            </a:r>
            <a:r>
              <a:rPr sz="1800" spc="10" dirty="0">
                <a:solidFill>
                  <a:srgbClr val="008FC3"/>
                </a:solidFill>
                <a:latin typeface="Calibri"/>
                <a:cs typeface="Calibri"/>
              </a:rPr>
              <a:t>and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accessory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products,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the 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warranty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can </a:t>
            </a:r>
            <a:r>
              <a:rPr sz="1800" spc="5" dirty="0">
                <a:solidFill>
                  <a:srgbClr val="008FC3"/>
                </a:solidFill>
                <a:latin typeface="Calibri"/>
                <a:cs typeface="Calibri"/>
              </a:rPr>
              <a:t>be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extended </a:t>
            </a:r>
            <a:r>
              <a:rPr sz="1800" spc="5" dirty="0">
                <a:solidFill>
                  <a:srgbClr val="008FC3"/>
                </a:solidFill>
                <a:latin typeface="Calibri"/>
                <a:cs typeface="Calibri"/>
              </a:rPr>
              <a:t>within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24months </a:t>
            </a:r>
            <a:r>
              <a:rPr sz="1800" spc="-20" dirty="0">
                <a:solidFill>
                  <a:srgbClr val="008FC3"/>
                </a:solidFill>
                <a:latin typeface="Calibri"/>
                <a:cs typeface="Calibri"/>
              </a:rPr>
              <a:t>(2 years) from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the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date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of  </a:t>
            </a:r>
            <a:r>
              <a:rPr sz="1800" dirty="0">
                <a:solidFill>
                  <a:srgbClr val="008FC3"/>
                </a:solidFill>
                <a:latin typeface="Calibri"/>
                <a:cs typeface="Calibri"/>
              </a:rPr>
              <a:t>manufacturing.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Please </a:t>
            </a:r>
            <a:r>
              <a:rPr sz="1800" spc="0" dirty="0">
                <a:solidFill>
                  <a:srgbClr val="008FC3"/>
                </a:solidFill>
                <a:latin typeface="Calibri"/>
                <a:cs typeface="Calibri"/>
              </a:rPr>
              <a:t>obtain the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warranty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extension price list </a:t>
            </a:r>
            <a:r>
              <a:rPr sz="1800" spc="-40" dirty="0">
                <a:solidFill>
                  <a:srgbClr val="008FC3"/>
                </a:solidFill>
                <a:latin typeface="Calibri"/>
                <a:cs typeface="Calibri"/>
              </a:rPr>
              <a:t>form </a:t>
            </a:r>
            <a:r>
              <a:rPr sz="1800" spc="-15" dirty="0">
                <a:solidFill>
                  <a:srgbClr val="008FC3"/>
                </a:solidFill>
                <a:latin typeface="Calibri"/>
                <a:cs typeface="Calibri"/>
              </a:rPr>
              <a:t>GOODWE  </a:t>
            </a:r>
            <a:r>
              <a:rPr sz="1800" spc="5" dirty="0">
                <a:solidFill>
                  <a:srgbClr val="008FC3"/>
                </a:solidFill>
                <a:latin typeface="Calibri"/>
                <a:cs typeface="Calibri"/>
              </a:rPr>
              <a:t>Sales </a:t>
            </a:r>
            <a:r>
              <a:rPr sz="1800" spc="-40" dirty="0">
                <a:solidFill>
                  <a:srgbClr val="008FC3"/>
                </a:solidFill>
                <a:latin typeface="Calibri"/>
                <a:cs typeface="Calibri"/>
              </a:rPr>
              <a:t>for </a:t>
            </a:r>
            <a:r>
              <a:rPr sz="1800" spc="-5" dirty="0">
                <a:solidFill>
                  <a:srgbClr val="008FC3"/>
                </a:solidFill>
                <a:latin typeface="Calibri"/>
                <a:cs typeface="Calibri"/>
              </a:rPr>
              <a:t>further</a:t>
            </a:r>
            <a:r>
              <a:rPr sz="1800" spc="5" dirty="0">
                <a:solidFill>
                  <a:srgbClr val="008FC3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8FC3"/>
                </a:solidFill>
                <a:latin typeface="Calibri"/>
                <a:cs typeface="Calibri"/>
              </a:rPr>
              <a:t>information.</a:t>
            </a:r>
            <a:endParaRPr sz="1800" dirty="0">
              <a:solidFill>
                <a:srgbClr val="008FC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5775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3"/>
          <p:cNvSpPr/>
          <p:nvPr/>
        </p:nvSpPr>
        <p:spPr>
          <a:xfrm>
            <a:off x="0" y="3068960"/>
            <a:ext cx="9144000" cy="1219200"/>
          </a:xfrm>
          <a:custGeom>
            <a:avLst/>
            <a:gdLst/>
            <a:ahLst/>
            <a:cxnLst/>
            <a:rect l="l" t="t" r="r" b="b"/>
            <a:pathLst>
              <a:path w="9144000" h="1219200">
                <a:moveTo>
                  <a:pt x="0" y="1219200"/>
                </a:moveTo>
                <a:lnTo>
                  <a:pt x="9144000" y="1219200"/>
                </a:lnTo>
                <a:lnTo>
                  <a:pt x="9144000" y="0"/>
                </a:lnTo>
                <a:lnTo>
                  <a:pt x="0" y="0"/>
                </a:lnTo>
                <a:lnTo>
                  <a:pt x="0" y="121920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object 4"/>
          <p:cNvSpPr txBox="1">
            <a:spLocks noGrp="1"/>
          </p:cNvSpPr>
          <p:nvPr>
            <p:ph type="title"/>
          </p:nvPr>
        </p:nvSpPr>
        <p:spPr>
          <a:xfrm>
            <a:off x="2267649" y="3095569"/>
            <a:ext cx="44646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45105" algn="l"/>
              </a:tabLst>
            </a:pPr>
            <a:r>
              <a:rPr sz="7200" spc="-5" dirty="0"/>
              <a:t>Than</a:t>
            </a:r>
            <a:r>
              <a:rPr sz="7200" dirty="0"/>
              <a:t>k	</a:t>
            </a:r>
            <a:r>
              <a:rPr sz="7200" spc="-70" dirty="0"/>
              <a:t>y</a:t>
            </a:r>
            <a:r>
              <a:rPr sz="7200" dirty="0"/>
              <a:t>ou!</a:t>
            </a:r>
          </a:p>
        </p:txBody>
      </p:sp>
      <p:pic>
        <p:nvPicPr>
          <p:cNvPr id="12" name="Picture 6" descr="C:\Users\ReinierRu\Pictures\GoodWe training\b-box 2.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34" y="1484784"/>
            <a:ext cx="1700643" cy="117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ReinierRu\Pictures\GoodWe training\1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20" y="1778133"/>
            <a:ext cx="1939923" cy="7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2771800" y="404664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r>
              <a:rPr lang="en-ZA" sz="2800" b="1" dirty="0">
                <a:solidFill>
                  <a:srgbClr val="F49602"/>
                </a:solidFill>
              </a:rPr>
              <a:t>The End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404E7B-A8D7-41E3-AC53-D6A979125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023" y="1469757"/>
            <a:ext cx="1299220" cy="11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28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718687" y="1083262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8687" y="1499355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35596" y="1125330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b="1" dirty="0">
                <a:solidFill>
                  <a:srgbClr val="008FC3"/>
                </a:solidFill>
              </a:rPr>
              <a:t>Pylon Cables </a:t>
            </a:r>
          </a:p>
        </p:txBody>
      </p:sp>
      <p:pic>
        <p:nvPicPr>
          <p:cNvPr id="10242" name="Picture 2" descr="C:\Users\ReinierRu\Pictures\GoodWe training\Pylontech presentation March 20172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6" y="2204863"/>
            <a:ext cx="3637289" cy="111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ReinierRu\Pictures\GoodWe training\Pylontech presentation March 20172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11" y="2276872"/>
            <a:ext cx="3768065" cy="5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ReinierRu\Pictures\GoodWe training\22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30" y="2857294"/>
            <a:ext cx="3404827" cy="5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ReinierRu\Pictures\GoodWe training\Pylontech presentation March 20172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3888"/>
            <a:ext cx="4753832" cy="202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540094" y="1738793"/>
            <a:ext cx="6889374" cy="53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1800" b="1" dirty="0">
                <a:solidFill>
                  <a:srgbClr val="008FC3"/>
                </a:solidFill>
              </a:rPr>
              <a:t>Cable accessories included with the battery</a:t>
            </a:r>
            <a:endParaRPr lang="en-ZA" sz="1800" dirty="0">
              <a:solidFill>
                <a:srgbClr val="008FC3"/>
              </a:solidFill>
            </a:endParaRP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 Two power cables, one communication cable and one earth cable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34710" y="3717030"/>
            <a:ext cx="7930563" cy="53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1800" b="1" dirty="0">
                <a:solidFill>
                  <a:srgbClr val="008FC3"/>
                </a:solidFill>
              </a:rPr>
              <a:t>Cable Pack, required accessory (Purchased separately) </a:t>
            </a:r>
            <a:endParaRPr lang="en-ZA" sz="1800" dirty="0">
              <a:solidFill>
                <a:srgbClr val="008FC3"/>
              </a:solidFill>
            </a:endParaRP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 Two long power cables and one communication cable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149368" y="4387440"/>
            <a:ext cx="3743112" cy="198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1800" b="1" dirty="0">
                <a:solidFill>
                  <a:srgbClr val="008FC3"/>
                </a:solidFill>
              </a:rPr>
              <a:t>NOTE </a:t>
            </a: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The Cable pack must be purchased                      </a:t>
            </a: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separately and is not included with</a:t>
            </a: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the battery. </a:t>
            </a: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The Power cables is rated for a</a:t>
            </a: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current rating of 120A.</a:t>
            </a: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a Maximum of 5 battery modules can</a:t>
            </a:r>
          </a:p>
          <a:p>
            <a:pPr algn="l"/>
            <a:r>
              <a:rPr lang="en-ZA" sz="1800" dirty="0">
                <a:solidFill>
                  <a:srgbClr val="008FC3"/>
                </a:solidFill>
              </a:rPr>
              <a:t>     be connected with one cable pack  </a:t>
            </a:r>
          </a:p>
        </p:txBody>
      </p:sp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EGSQL01\Users\Wholesale\Product Information\BYD\Logos\byd-logo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792088" cy="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SEGSQL01\Users\Wholesale\Product Information\Pylon Technologies\Images\Pylon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264"/>
            <a:ext cx="1296144" cy="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ierRu\Pictures\GoodWe training\GoodW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17049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einierRu\Pictures\GoodWe training\Pylontech presentation March 20174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1" y="2276872"/>
            <a:ext cx="3071813" cy="3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72069" y="1083508"/>
            <a:ext cx="583264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lang="en-GB" sz="200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2pPr>
            <a:lvl3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3pPr>
            <a:lvl4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4pPr>
            <a:lvl5pPr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5pPr>
            <a:lvl6pPr marL="4572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6pPr>
            <a:lvl7pPr marL="9144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7pPr>
            <a:lvl8pPr marL="13716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8pPr>
            <a:lvl9pPr marL="1828800" algn="l" defTabSz="7889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000">
                <a:solidFill>
                  <a:schemeClr val="accent1"/>
                </a:solidFill>
                <a:latin typeface="FS Albert" pitchFamily="50" charset="0"/>
              </a:defRPr>
            </a:lvl9pPr>
          </a:lstStyle>
          <a:p>
            <a:pPr algn="l"/>
            <a:r>
              <a:rPr lang="en-ZA" b="1" dirty="0">
                <a:solidFill>
                  <a:srgbClr val="008FC3"/>
                </a:solidFill>
              </a:rPr>
              <a:t>Cabinet / Brackets</a:t>
            </a:r>
          </a:p>
        </p:txBody>
      </p:sp>
      <p:sp>
        <p:nvSpPr>
          <p:cNvPr id="14" name="object 10"/>
          <p:cNvSpPr/>
          <p:nvPr/>
        </p:nvSpPr>
        <p:spPr>
          <a:xfrm>
            <a:off x="713048" y="1083508"/>
            <a:ext cx="107950" cy="428625"/>
          </a:xfrm>
          <a:custGeom>
            <a:avLst/>
            <a:gdLst/>
            <a:ahLst/>
            <a:cxnLst/>
            <a:rect l="l" t="t" r="r" b="b"/>
            <a:pathLst>
              <a:path w="107950" h="428625">
                <a:moveTo>
                  <a:pt x="0" y="428625"/>
                </a:moveTo>
                <a:lnTo>
                  <a:pt x="107950" y="428625"/>
                </a:lnTo>
                <a:lnTo>
                  <a:pt x="107950" y="0"/>
                </a:lnTo>
                <a:lnTo>
                  <a:pt x="0" y="0"/>
                </a:lnTo>
                <a:lnTo>
                  <a:pt x="0" y="42862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/>
          <p:cNvSpPr/>
          <p:nvPr/>
        </p:nvSpPr>
        <p:spPr>
          <a:xfrm>
            <a:off x="713048" y="1499601"/>
            <a:ext cx="2970530" cy="1905"/>
          </a:xfrm>
          <a:custGeom>
            <a:avLst/>
            <a:gdLst/>
            <a:ahLst/>
            <a:cxnLst/>
            <a:rect l="l" t="t" r="r" b="b"/>
            <a:pathLst>
              <a:path w="2970529" h="1905">
                <a:moveTo>
                  <a:pt x="0" y="0"/>
                </a:moveTo>
                <a:lnTo>
                  <a:pt x="2970225" y="1650"/>
                </a:lnTo>
              </a:path>
            </a:pathLst>
          </a:custGeom>
          <a:ln w="6349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9A34C-B6C9-4DC3-BA8A-DB93A2236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6523" y="2436415"/>
            <a:ext cx="40576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52720"/>
      </p:ext>
    </p:extLst>
  </p:cSld>
  <p:clrMapOvr>
    <a:masterClrMapping/>
  </p:clrMapOvr>
</p:sld>
</file>

<file path=ppt/theme/theme1.xml><?xml version="1.0" encoding="utf-8"?>
<a:theme xmlns:a="http://schemas.openxmlformats.org/drawingml/2006/main" name="No Strapline Master">
  <a:themeElements>
    <a:clrScheme name="Segen">
      <a:dk1>
        <a:srgbClr val="1D1D02"/>
      </a:dk1>
      <a:lt1>
        <a:sysClr val="window" lastClr="FFFFFF"/>
      </a:lt1>
      <a:dk2>
        <a:srgbClr val="00AEE1"/>
      </a:dk2>
      <a:lt2>
        <a:srgbClr val="DFDFDE"/>
      </a:lt2>
      <a:accent1>
        <a:srgbClr val="0E98C5"/>
      </a:accent1>
      <a:accent2>
        <a:srgbClr val="48B4CF"/>
      </a:accent2>
      <a:accent3>
        <a:srgbClr val="007EA6"/>
      </a:accent3>
      <a:accent4>
        <a:srgbClr val="E57C23"/>
      </a:accent4>
      <a:accent5>
        <a:srgbClr val="D15120"/>
      </a:accent5>
      <a:accent6>
        <a:srgbClr val="272727"/>
      </a:accent6>
      <a:hlink>
        <a:srgbClr val="0E98C5"/>
      </a:hlink>
      <a:folHlink>
        <a:srgbClr val="D151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>
          <a:spcBef>
            <a:spcPts val="600"/>
          </a:spcBef>
          <a:spcAft>
            <a:spcPts val="442"/>
          </a:spcAft>
          <a:buClr>
            <a:schemeClr val="accent1"/>
          </a:buClr>
          <a:defRPr sz="1100" b="1" dirty="0" err="1">
            <a:solidFill>
              <a:schemeClr val="accent1"/>
            </a:solidFill>
            <a:latin typeface="FS Albert" pitchFamily="50" charset="0"/>
          </a:defRPr>
        </a:defPPr>
      </a:lst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  <a:miter lim="800000"/>
          <a:headEnd/>
          <a:tailEnd/>
        </a:ln>
      </a:spPr>
      <a:bodyPr vert="horz" wrap="square" lIns="0" tIns="42859" rIns="85719" bIns="42859" numCol="1" rtlCol="0" anchor="t" anchorCtr="0" compatLnSpc="1">
        <a:prstTxWarp prst="textNoShape">
          <a:avLst/>
        </a:prstTxWarp>
        <a:spAutoFit/>
      </a:bodyPr>
      <a:lstStyle>
        <a:defPPr>
          <a:defRPr dirty="0"/>
        </a:defPPr>
      </a:lstStyle>
    </a:txDef>
  </a:objectDefaults>
  <a:extraClrSchemeLst>
    <a:extraClrScheme>
      <a:clrScheme name="Text and section divide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 and section divide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8">
        <a:dk1>
          <a:srgbClr val="000000"/>
        </a:dk1>
        <a:lt1>
          <a:srgbClr val="C0D4CD"/>
        </a:lt1>
        <a:dk2>
          <a:srgbClr val="A12830"/>
        </a:dk2>
        <a:lt2>
          <a:srgbClr val="74A18E"/>
        </a:lt2>
        <a:accent1>
          <a:srgbClr val="DEE0E7"/>
        </a:accent1>
        <a:accent2>
          <a:srgbClr val="2A568F"/>
        </a:accent2>
        <a:accent3>
          <a:srgbClr val="DCE6E3"/>
        </a:accent3>
        <a:accent4>
          <a:srgbClr val="000000"/>
        </a:accent4>
        <a:accent5>
          <a:srgbClr val="ECEDF1"/>
        </a:accent5>
        <a:accent6>
          <a:srgbClr val="254D81"/>
        </a:accent6>
        <a:hlink>
          <a:srgbClr val="E4C191"/>
        </a:hlink>
        <a:folHlink>
          <a:srgbClr val="5A2D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9">
        <a:dk1>
          <a:srgbClr val="000000"/>
        </a:dk1>
        <a:lt1>
          <a:srgbClr val="BBD9BE"/>
        </a:lt1>
        <a:dk2>
          <a:srgbClr val="860031"/>
        </a:dk2>
        <a:lt2>
          <a:srgbClr val="7CAC92"/>
        </a:lt2>
        <a:accent1>
          <a:srgbClr val="DDEBF7"/>
        </a:accent1>
        <a:accent2>
          <a:srgbClr val="1F517B"/>
        </a:accent2>
        <a:accent3>
          <a:srgbClr val="DAE9DB"/>
        </a:accent3>
        <a:accent4>
          <a:srgbClr val="000000"/>
        </a:accent4>
        <a:accent5>
          <a:srgbClr val="EBF3FA"/>
        </a:accent5>
        <a:accent6>
          <a:srgbClr val="1B496F"/>
        </a:accent6>
        <a:hlink>
          <a:srgbClr val="AABBD2"/>
        </a:hlink>
        <a:folHlink>
          <a:srgbClr val="E6C3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10">
        <a:dk1>
          <a:srgbClr val="000000"/>
        </a:dk1>
        <a:lt1>
          <a:srgbClr val="C0D4CD"/>
        </a:lt1>
        <a:dk2>
          <a:srgbClr val="A12830"/>
        </a:dk2>
        <a:lt2>
          <a:srgbClr val="74A18E"/>
        </a:lt2>
        <a:accent1>
          <a:srgbClr val="D6DEEA"/>
        </a:accent1>
        <a:accent2>
          <a:srgbClr val="2A568F"/>
        </a:accent2>
        <a:accent3>
          <a:srgbClr val="DCE6E3"/>
        </a:accent3>
        <a:accent4>
          <a:srgbClr val="000000"/>
        </a:accent4>
        <a:accent5>
          <a:srgbClr val="E8ECF3"/>
        </a:accent5>
        <a:accent6>
          <a:srgbClr val="254D81"/>
        </a:accent6>
        <a:hlink>
          <a:srgbClr val="E4C191"/>
        </a:hlink>
        <a:folHlink>
          <a:srgbClr val="5A2D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11">
        <a:dk1>
          <a:srgbClr val="000000"/>
        </a:dk1>
        <a:lt1>
          <a:srgbClr val="FFFFFF"/>
        </a:lt1>
        <a:dk2>
          <a:srgbClr val="D8E6EC"/>
        </a:dk2>
        <a:lt2>
          <a:srgbClr val="C00000"/>
        </a:lt2>
        <a:accent1>
          <a:srgbClr val="1F517B"/>
        </a:accent1>
        <a:accent2>
          <a:srgbClr val="C1D1E0"/>
        </a:accent2>
        <a:accent3>
          <a:srgbClr val="FFFFFF"/>
        </a:accent3>
        <a:accent4>
          <a:srgbClr val="000000"/>
        </a:accent4>
        <a:accent5>
          <a:srgbClr val="ABB3BF"/>
        </a:accent5>
        <a:accent6>
          <a:srgbClr val="AFBDCB"/>
        </a:accent6>
        <a:hlink>
          <a:srgbClr val="74A18E"/>
        </a:hlink>
        <a:folHlink>
          <a:srgbClr val="E6C3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 and section divider 12">
        <a:dk1>
          <a:srgbClr val="000000"/>
        </a:dk1>
        <a:lt1>
          <a:srgbClr val="FFFFFF"/>
        </a:lt1>
        <a:dk2>
          <a:srgbClr val="D8E6EC"/>
        </a:dk2>
        <a:lt2>
          <a:srgbClr val="C1002B"/>
        </a:lt2>
        <a:accent1>
          <a:srgbClr val="1F517B"/>
        </a:accent1>
        <a:accent2>
          <a:srgbClr val="C1D1E0"/>
        </a:accent2>
        <a:accent3>
          <a:srgbClr val="FFFFFF"/>
        </a:accent3>
        <a:accent4>
          <a:srgbClr val="000000"/>
        </a:accent4>
        <a:accent5>
          <a:srgbClr val="ABB3BF"/>
        </a:accent5>
        <a:accent6>
          <a:srgbClr val="AFBDCB"/>
        </a:accent6>
        <a:hlink>
          <a:srgbClr val="74A18E"/>
        </a:hlink>
        <a:folHlink>
          <a:srgbClr val="E6C3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4022</TotalTime>
  <Words>1772</Words>
  <Application>Microsoft Office PowerPoint</Application>
  <PresentationFormat>On-screen Show (4:3)</PresentationFormat>
  <Paragraphs>332</Paragraphs>
  <Slides>73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Cambria Math</vt:lpstr>
      <vt:lpstr>FS Albert</vt:lpstr>
      <vt:lpstr>Times New Roman</vt:lpstr>
      <vt:lpstr>Wingdings</vt:lpstr>
      <vt:lpstr>Wingdings 3</vt:lpstr>
      <vt:lpstr>No Strapline Master</vt:lpstr>
      <vt:lpstr>Welcome to SegenSolar – Your Solar PV Distributor</vt:lpstr>
      <vt:lpstr>GoodWe Use Case </vt:lpstr>
      <vt:lpstr>PYLONTECH</vt:lpstr>
      <vt:lpstr>DATA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BYD</vt:lpstr>
      <vt:lpstr>DATA SHEET</vt:lpstr>
      <vt:lpstr>PowerPoint Presentation</vt:lpstr>
      <vt:lpstr>PowerPoint Presentation</vt:lpstr>
      <vt:lpstr>PowerPoint Presentation</vt:lpstr>
      <vt:lpstr>PowerPoint Presentation</vt:lpstr>
      <vt:lpstr>Installation, commissioning and updating firmware</vt:lpstr>
      <vt:lpstr>Training Outline </vt:lpstr>
      <vt:lpstr> </vt:lpstr>
      <vt:lpstr>PowerPoint Presentation</vt:lpstr>
      <vt:lpstr>PowerPoint Presentation</vt:lpstr>
      <vt:lpstr>Before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PVmaster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Segen  MDF Programme</dc:title>
  <dc:creator>Lucy Loosemore</dc:creator>
  <cp:lastModifiedBy>Kyle Joubert</cp:lastModifiedBy>
  <cp:revision>340</cp:revision>
  <cp:lastPrinted>2017-07-24T10:55:01Z</cp:lastPrinted>
  <dcterms:created xsi:type="dcterms:W3CDTF">2012-10-16T08:57:36Z</dcterms:created>
  <dcterms:modified xsi:type="dcterms:W3CDTF">2019-06-12T06:32:26Z</dcterms:modified>
</cp:coreProperties>
</file>